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79" r:id="rId7"/>
    <p:sldId id="262" r:id="rId8"/>
    <p:sldId id="280" r:id="rId9"/>
    <p:sldId id="282" r:id="rId10"/>
    <p:sldId id="263" r:id="rId11"/>
    <p:sldId id="284" r:id="rId12"/>
    <p:sldId id="285" r:id="rId13"/>
    <p:sldId id="286" r:id="rId14"/>
    <p:sldId id="287" r:id="rId15"/>
    <p:sldId id="288" r:id="rId16"/>
    <p:sldId id="281" r:id="rId17"/>
    <p:sldId id="264" r:id="rId18"/>
    <p:sldId id="265" r:id="rId19"/>
    <p:sldId id="266" r:id="rId20"/>
    <p:sldId id="267" r:id="rId21"/>
    <p:sldId id="321" r:id="rId22"/>
    <p:sldId id="268" r:id="rId23"/>
    <p:sldId id="269" r:id="rId24"/>
    <p:sldId id="322" r:id="rId25"/>
    <p:sldId id="324" r:id="rId26"/>
    <p:sldId id="323" r:id="rId27"/>
    <p:sldId id="329" r:id="rId28"/>
    <p:sldId id="326" r:id="rId29"/>
    <p:sldId id="328" r:id="rId30"/>
    <p:sldId id="327" r:id="rId31"/>
    <p:sldId id="325" r:id="rId32"/>
    <p:sldId id="270" r:id="rId33"/>
    <p:sldId id="271" r:id="rId34"/>
    <p:sldId id="272" r:id="rId35"/>
    <p:sldId id="273" r:id="rId36"/>
    <p:sldId id="276" r:id="rId37"/>
    <p:sldId id="277" r:id="rId38"/>
    <p:sldId id="275" r:id="rId39"/>
    <p:sldId id="274" r:id="rId40"/>
    <p:sldId id="289" r:id="rId41"/>
    <p:sldId id="316" r:id="rId42"/>
    <p:sldId id="278" r:id="rId43"/>
    <p:sldId id="315" r:id="rId44"/>
    <p:sldId id="318" r:id="rId45"/>
    <p:sldId id="319" r:id="rId46"/>
    <p:sldId id="320" r:id="rId47"/>
    <p:sldId id="317" r:id="rId48"/>
    <p:sldId id="290" r:id="rId49"/>
    <p:sldId id="292" r:id="rId50"/>
    <p:sldId id="293" r:id="rId51"/>
    <p:sldId id="294" r:id="rId52"/>
    <p:sldId id="295" r:id="rId53"/>
    <p:sldId id="296" r:id="rId54"/>
    <p:sldId id="291" r:id="rId55"/>
    <p:sldId id="297" r:id="rId56"/>
    <p:sldId id="298" r:id="rId57"/>
    <p:sldId id="299" r:id="rId58"/>
    <p:sldId id="300" r:id="rId59"/>
    <p:sldId id="301" r:id="rId60"/>
    <p:sldId id="302" r:id="rId61"/>
    <p:sldId id="303" r:id="rId62"/>
    <p:sldId id="304" r:id="rId63"/>
    <p:sldId id="306" r:id="rId64"/>
    <p:sldId id="307" r:id="rId65"/>
    <p:sldId id="311" r:id="rId66"/>
    <p:sldId id="305" r:id="rId67"/>
    <p:sldId id="309" r:id="rId68"/>
    <p:sldId id="312" r:id="rId69"/>
    <p:sldId id="313" r:id="rId70"/>
    <p:sldId id="308" r:id="rId71"/>
    <p:sldId id="314" r:id="rId72"/>
    <p:sldId id="332" r:id="rId73"/>
    <p:sldId id="335" r:id="rId74"/>
    <p:sldId id="334" r:id="rId75"/>
    <p:sldId id="333" r:id="rId76"/>
    <p:sldId id="336" r:id="rId77"/>
    <p:sldId id="330" r:id="rId78"/>
    <p:sldId id="331" r:id="rId79"/>
    <p:sldId id="310" r:id="rId8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69" autoAdjust="0"/>
    <p:restoredTop sz="94660"/>
  </p:normalViewPr>
  <p:slideViewPr>
    <p:cSldViewPr snapToGrid="0">
      <p:cViewPr varScale="1">
        <p:scale>
          <a:sx n="60" d="100"/>
          <a:sy n="60" d="100"/>
        </p:scale>
        <p:origin x="19" y="4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tableStyles" Target="tableStyle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947155-82A9-D255-2A5A-7949FFE654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E17402-5560-F21C-C44F-2F3A7271D2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0982EE-1B89-162E-994E-FEF062D26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91AA6-EFCC-4185-8EEB-959B2F9CFCCC}" type="datetimeFigureOut">
              <a:rPr lang="fr-FR" smtClean="0"/>
              <a:t>20/11/2024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B6EA97-56F3-B007-F4FB-235288B041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6B8A4A-6614-4013-9A1F-1EFEF719B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48DBB-9737-4C57-9084-E124E6252F1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16191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37A39B-14EF-BE96-1426-8EDE6CA22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FE0DC4-3E1E-EBC7-32BA-8ADF5F5874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1EB563-CCBC-F169-0878-3D4FA976D1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91AA6-EFCC-4185-8EEB-959B2F9CFCCC}" type="datetimeFigureOut">
              <a:rPr lang="fr-FR" smtClean="0"/>
              <a:t>20/11/2024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231EA3-9BA2-80D7-0574-71EDFCE4F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59E91C-CE34-3DF1-1E2E-D642EC018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48DBB-9737-4C57-9084-E124E6252F1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152354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81CA92-B959-5F89-AB5F-8DB6D124C3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542B25-EDD7-3E91-7ADD-6D4150CC24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470E56-66EE-9EE1-BFEE-06DC37EA68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91AA6-EFCC-4185-8EEB-959B2F9CFCCC}" type="datetimeFigureOut">
              <a:rPr lang="fr-FR" smtClean="0"/>
              <a:t>20/11/2024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D10184-2180-3C27-859C-ADF1C772BC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7B17CA-CAD0-4A8D-82EE-EB180ADC88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48DBB-9737-4C57-9084-E124E6252F1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375085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90BA5-6C8C-B8E5-FD75-D21027FB5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299FB9-5281-C8FE-E09F-2AC6343611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8D78B5-62D3-8495-24A3-75CAE4F52E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91AA6-EFCC-4185-8EEB-959B2F9CFCCC}" type="datetimeFigureOut">
              <a:rPr lang="fr-FR" smtClean="0"/>
              <a:t>20/11/2024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1B2BF7-FD11-F7F7-7BF5-69FFE28016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A1930A-FCAF-BBFF-05CD-6819B3550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48DBB-9737-4C57-9084-E124E6252F1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660800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5C572-507B-EDCD-64A9-BCFA380442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1BCA37-DB63-8E02-A0F4-9AB2430670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CC4778-9189-E65B-D1AF-5B1D6E2A1D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91AA6-EFCC-4185-8EEB-959B2F9CFCCC}" type="datetimeFigureOut">
              <a:rPr lang="fr-FR" smtClean="0"/>
              <a:t>20/11/2024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D3DCD7-9875-1CD5-E0FF-9F29EC2F6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BA6D83-8F04-2DBB-3868-3380B217F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48DBB-9737-4C57-9084-E124E6252F1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712024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D17AC-A3E1-B9D5-26BA-ADA3E2F02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D4933-D7A1-0EEA-EDC8-6C39A8D24A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0F4921-A7AC-A20B-F011-D08B1DE6D4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FFF0AC-97CE-07B8-4700-BBBCF0645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91AA6-EFCC-4185-8EEB-959B2F9CFCCC}" type="datetimeFigureOut">
              <a:rPr lang="fr-FR" smtClean="0"/>
              <a:t>20/11/2024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2D6057-AFBC-CC2F-C695-0B246B819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AB6E65-461E-03AD-A353-0CCFF523E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48DBB-9737-4C57-9084-E124E6252F1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852780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84EE4-4087-FCB0-B875-93C5FAFA6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D5C564-1CE9-15FC-75C0-180CA0D75E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D0C6D0-F577-A086-8424-9E130F84C8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F5ED23-BC5A-785A-AF73-839A325CE7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57CDA9-991A-A81B-6576-52DFE3C3E0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734A3E3-7E0F-9AC1-8879-E45577F395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91AA6-EFCC-4185-8EEB-959B2F9CFCCC}" type="datetimeFigureOut">
              <a:rPr lang="fr-FR" smtClean="0"/>
              <a:t>20/11/2024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954006F-A5C7-338F-AEAC-0E974BDFD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2AB2FDE-37AA-5BC3-0931-FA9ADC745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48DBB-9737-4C57-9084-E124E6252F1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911198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2977E-212F-48DD-6B98-5614458002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5C82745-4E0A-D7A8-DC74-57139ADD58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91AA6-EFCC-4185-8EEB-959B2F9CFCCC}" type="datetimeFigureOut">
              <a:rPr lang="fr-FR" smtClean="0"/>
              <a:t>20/11/2024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73562B-5B7D-8A47-AF50-039A35CED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952CAE-659C-E332-6B7F-6FF00C30E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48DBB-9737-4C57-9084-E124E6252F1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780053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E7EC87-080B-7C02-3A64-EC4B8FEC69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91AA6-EFCC-4185-8EEB-959B2F9CFCCC}" type="datetimeFigureOut">
              <a:rPr lang="fr-FR" smtClean="0"/>
              <a:t>20/11/2024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A6D86D7-DC3D-8F9B-169B-FCA1AC1D9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30D9AE-77D1-73AA-EAEE-22E9B7B96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48DBB-9737-4C57-9084-E124E6252F1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74154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B93848-FB02-07EA-9B50-EE2E42D7A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C653AC-9E7E-778B-A933-008E6FE265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FE4447-813F-23EA-F53C-34C74745FA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9EF285-2131-0324-5DA9-2B376829AD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91AA6-EFCC-4185-8EEB-959B2F9CFCCC}" type="datetimeFigureOut">
              <a:rPr lang="fr-FR" smtClean="0"/>
              <a:t>20/11/2024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C8CD88-7471-E08B-6620-D55F50AAC3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CB003C-C132-44D2-1104-13B3F3845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48DBB-9737-4C57-9084-E124E6252F1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181398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67122-937B-A323-7D51-24F4DB12F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DB115EA-5099-7390-E6F8-971E41D7BF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32B6BD-0FC3-4EB4-4553-8DDE9EE2D1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82A897-66DD-15E1-E2B7-8812CD3E96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91AA6-EFCC-4185-8EEB-959B2F9CFCCC}" type="datetimeFigureOut">
              <a:rPr lang="fr-FR" smtClean="0"/>
              <a:t>20/11/2024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75845A-C13F-EF6C-C7A7-2F43B361D8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D981A4-DE06-A432-89D5-D6EF4AA94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48DBB-9737-4C57-9084-E124E6252F1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137711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4FAD2B6-9B89-5A38-09A4-B077B003CA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1F7209-83B5-384B-9909-9B20EF1ADA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3C9920-B113-18C3-0618-35871AB665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C91AA6-EFCC-4185-8EEB-959B2F9CFCCC}" type="datetimeFigureOut">
              <a:rPr lang="fr-FR" smtClean="0"/>
              <a:t>20/11/2024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533D16-69BD-C4AF-50F2-4B8BF41CEC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C9FC83-5864-A31B-E052-7AB3F9C99A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A48DBB-9737-4C57-9084-E124E6252F1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028562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arnaud.nauwynck@gmail.com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3.png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0C4469-8930-BE17-71AC-B6E9241132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164534"/>
          </a:xfrm>
        </p:spPr>
        <p:txBody>
          <a:bodyPr>
            <a:normAutofit/>
          </a:bodyPr>
          <a:lstStyle/>
          <a:p>
            <a:r>
              <a:rPr lang="fr-FR" sz="6600" dirty="0" err="1"/>
              <a:t>Angular</a:t>
            </a:r>
            <a:r>
              <a:rPr lang="fr-FR" sz="6600" dirty="0"/>
              <a:t> </a:t>
            </a:r>
            <a:r>
              <a:rPr lang="fr-FR" sz="6600" dirty="0" err="1"/>
              <a:t>WebApp</a:t>
            </a:r>
            <a:r>
              <a:rPr lang="fr-FR" sz="6600" dirty="0"/>
              <a:t> Security </a:t>
            </a:r>
            <a:r>
              <a:rPr lang="fr-FR" sz="6600" dirty="0" err="1"/>
              <a:t>with</a:t>
            </a:r>
            <a:r>
              <a:rPr lang="fr-FR" sz="6600" dirty="0"/>
              <a:t> JWT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C68E0F-30E1-CF28-8A52-E214BF82F7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6541" y="5443153"/>
            <a:ext cx="11738918" cy="1180966"/>
          </a:xfrm>
        </p:spPr>
        <p:txBody>
          <a:bodyPr>
            <a:normAutofit lnSpcReduction="10000"/>
          </a:bodyPr>
          <a:lstStyle/>
          <a:p>
            <a:r>
              <a:rPr lang="fr-FR" dirty="0">
                <a:hlinkClick r:id="rId2"/>
              </a:rPr>
              <a:t>arnaud.nauwynck@gmail.com</a:t>
            </a:r>
            <a:br>
              <a:rPr lang="fr-FR" dirty="0"/>
            </a:br>
            <a:r>
              <a:rPr lang="fr-FR" dirty="0" err="1"/>
              <a:t>this</a:t>
            </a:r>
            <a:r>
              <a:rPr lang="fr-FR" dirty="0"/>
              <a:t> document:  https://github.com/Arnaud-Nauwynck/Presentations/Web/</a:t>
            </a:r>
          </a:p>
          <a:p>
            <a:r>
              <a:rPr lang="fr-FR" dirty="0"/>
              <a:t>Security-JWT-</a:t>
            </a:r>
            <a:r>
              <a:rPr lang="fr-FR" dirty="0" err="1"/>
              <a:t>Angular</a:t>
            </a:r>
            <a:r>
              <a:rPr lang="fr-FR" dirty="0"/>
              <a:t>-</a:t>
            </a:r>
            <a:r>
              <a:rPr lang="fr-FR" dirty="0" err="1"/>
              <a:t>ReverseEngineering-Jhipster</a:t>
            </a:r>
            <a:endParaRPr lang="fr-F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39B85C-B464-21ED-B193-0003683DB259}"/>
              </a:ext>
            </a:extLst>
          </p:cNvPr>
          <p:cNvSpPr txBox="1"/>
          <p:nvPr/>
        </p:nvSpPr>
        <p:spPr>
          <a:xfrm>
            <a:off x="2168610" y="3726437"/>
            <a:ext cx="80936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/>
              <a:t>( Reverse engineering  </a:t>
            </a:r>
            <a:r>
              <a:rPr lang="fr-FR" sz="2800" dirty="0" err="1"/>
              <a:t>Jhipster</a:t>
            </a:r>
            <a:r>
              <a:rPr lang="fr-FR" sz="2800" dirty="0"/>
              <a:t> </a:t>
            </a:r>
            <a:r>
              <a:rPr lang="fr-FR" sz="2800" dirty="0" err="1"/>
              <a:t>Generated</a:t>
            </a:r>
            <a:r>
              <a:rPr lang="fr-FR" sz="2800" dirty="0"/>
              <a:t> Code )</a:t>
            </a:r>
          </a:p>
        </p:txBody>
      </p:sp>
    </p:spTree>
    <p:extLst>
      <p:ext uri="{BB962C8B-B14F-4D97-AF65-F5344CB8AC3E}">
        <p14:creationId xmlns:p14="http://schemas.microsoft.com/office/powerpoint/2010/main" val="8044703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7B9B0-F13E-1491-BDEC-CA16B08BC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48215"/>
          </a:xfrm>
        </p:spPr>
        <p:txBody>
          <a:bodyPr/>
          <a:lstStyle/>
          <a:p>
            <a:pPr algn="ctr"/>
            <a:r>
              <a:rPr lang="fr-FR" dirty="0" err="1"/>
              <a:t>Created</a:t>
            </a:r>
            <a:r>
              <a:rPr lang="fr-FR" dirty="0"/>
              <a:t> Files - </a:t>
            </a:r>
            <a:r>
              <a:rPr lang="fr-FR" dirty="0" err="1"/>
              <a:t>Categories</a:t>
            </a:r>
            <a:endParaRPr lang="fr-FR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AB54657-EB60-FA38-886D-0613D02E6D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869" y="665417"/>
            <a:ext cx="2333625" cy="1771650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785EE36A-8FC2-48B1-8A09-0700CDEF75CA}"/>
              </a:ext>
            </a:extLst>
          </p:cNvPr>
          <p:cNvSpPr/>
          <p:nvPr/>
        </p:nvSpPr>
        <p:spPr>
          <a:xfrm>
            <a:off x="53134" y="1840477"/>
            <a:ext cx="1014761" cy="223024"/>
          </a:xfrm>
          <a:prstGeom prst="ellipse">
            <a:avLst/>
          </a:prstGeom>
          <a:noFill/>
          <a:ln w="254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51C60D55-EDCC-9740-60FF-AEBB5216BE0B}"/>
              </a:ext>
            </a:extLst>
          </p:cNvPr>
          <p:cNvSpPr/>
          <p:nvPr/>
        </p:nvSpPr>
        <p:spPr>
          <a:xfrm>
            <a:off x="1760712" y="1715798"/>
            <a:ext cx="1417598" cy="48885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E3A931F-3E5F-BDD0-C75B-21AA10ABA2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5272" y="1366117"/>
            <a:ext cx="2028825" cy="18097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BF4B0E4-AAC1-2C7C-8B21-8A9F59F9E429}"/>
              </a:ext>
            </a:extLst>
          </p:cNvPr>
          <p:cNvSpPr txBox="1"/>
          <p:nvPr/>
        </p:nvSpPr>
        <p:spPr>
          <a:xfrm>
            <a:off x="2485494" y="1074893"/>
            <a:ext cx="7922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src/</a:t>
            </a:r>
            <a:br>
              <a:rPr lang="fr-FR" dirty="0"/>
            </a:br>
            <a:r>
              <a:rPr lang="fr-FR" dirty="0"/>
              <a:t>(in git)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91CDBAE-2509-72F6-416E-0FB9B82E2DF2}"/>
              </a:ext>
            </a:extLst>
          </p:cNvPr>
          <p:cNvSpPr txBox="1"/>
          <p:nvPr/>
        </p:nvSpPr>
        <p:spPr>
          <a:xfrm>
            <a:off x="5316103" y="983755"/>
            <a:ext cx="20770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src/main</a:t>
            </a:r>
            <a:br>
              <a:rPr lang="fr-FR" dirty="0"/>
            </a:br>
            <a:r>
              <a:rPr lang="fr-FR" dirty="0"/>
              <a:t> (in </a:t>
            </a:r>
            <a:r>
              <a:rPr lang="fr-FR" dirty="0" err="1"/>
              <a:t>artifact</a:t>
            </a:r>
            <a:r>
              <a:rPr lang="fr-FR" dirty="0"/>
              <a:t> </a:t>
            </a:r>
            <a:r>
              <a:rPr lang="fr-FR" dirty="0" err="1"/>
              <a:t>delivery</a:t>
            </a:r>
            <a:r>
              <a:rPr lang="fr-FR" dirty="0"/>
              <a:t>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A47531-D598-AA1A-DA2B-BDFF218A04A8}"/>
              </a:ext>
            </a:extLst>
          </p:cNvPr>
          <p:cNvSpPr txBox="1"/>
          <p:nvPr/>
        </p:nvSpPr>
        <p:spPr>
          <a:xfrm>
            <a:off x="7755854" y="965808"/>
            <a:ext cx="18467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src/test</a:t>
            </a:r>
            <a:br>
              <a:rPr lang="fr-FR" dirty="0"/>
            </a:br>
            <a:r>
              <a:rPr lang="fr-FR" dirty="0"/>
              <a:t> (</a:t>
            </a:r>
            <a:r>
              <a:rPr lang="fr-FR" dirty="0" err="1"/>
              <a:t>during</a:t>
            </a:r>
            <a:r>
              <a:rPr lang="fr-FR" dirty="0"/>
              <a:t> test </a:t>
            </a:r>
            <a:r>
              <a:rPr lang="fr-FR" dirty="0" err="1"/>
              <a:t>only</a:t>
            </a:r>
            <a:r>
              <a:rPr lang="fr-FR" dirty="0"/>
              <a:t>)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C910E139-1B52-9555-EF2E-4ECE4487FEED}"/>
              </a:ext>
            </a:extLst>
          </p:cNvPr>
          <p:cNvSpPr/>
          <p:nvPr/>
        </p:nvSpPr>
        <p:spPr>
          <a:xfrm>
            <a:off x="5353937" y="1585541"/>
            <a:ext cx="580644" cy="48885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F6E2B65-D485-514C-60E0-06D31946730D}"/>
              </a:ext>
            </a:extLst>
          </p:cNvPr>
          <p:cNvSpPr/>
          <p:nvPr/>
        </p:nvSpPr>
        <p:spPr>
          <a:xfrm>
            <a:off x="3178311" y="1445282"/>
            <a:ext cx="1762660" cy="1236438"/>
          </a:xfrm>
          <a:prstGeom prst="ellipse">
            <a:avLst/>
          </a:prstGeom>
          <a:noFill/>
          <a:ln w="254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924C949-124B-A3C7-C01F-71B569A602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0162" y="3906539"/>
            <a:ext cx="4714875" cy="28575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02F6300-FB17-9B78-8C8E-DC404A3B93FF}"/>
              </a:ext>
            </a:extLst>
          </p:cNvPr>
          <p:cNvSpPr txBox="1"/>
          <p:nvPr/>
        </p:nvSpPr>
        <p:spPr>
          <a:xfrm>
            <a:off x="8228049" y="2983209"/>
            <a:ext cx="345690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Technical</a:t>
            </a:r>
            <a:r>
              <a:rPr lang="fr-FR" dirty="0"/>
              <a:t> </a:t>
            </a:r>
            <a:r>
              <a:rPr lang="fr-FR" dirty="0" err="1"/>
              <a:t>layers</a:t>
            </a:r>
            <a:r>
              <a:rPr lang="fr-FR" dirty="0"/>
              <a:t> </a:t>
            </a:r>
            <a:r>
              <a:rPr lang="fr-FR" dirty="0" err="1"/>
              <a:t>organization</a:t>
            </a:r>
            <a:r>
              <a:rPr lang="fr-FR" dirty="0"/>
              <a:t>:</a:t>
            </a:r>
          </a:p>
          <a:p>
            <a:r>
              <a:rPr lang="fr-FR" b="1" dirty="0" err="1"/>
              <a:t>aop</a:t>
            </a:r>
            <a:r>
              <a:rPr lang="fr-FR" b="1" dirty="0"/>
              <a:t>, config, </a:t>
            </a:r>
            <a:r>
              <a:rPr lang="fr-FR" b="1" dirty="0" err="1"/>
              <a:t>domain</a:t>
            </a:r>
            <a:r>
              <a:rPr lang="fr-FR" b="1" dirty="0"/>
              <a:t>, </a:t>
            </a:r>
            <a:r>
              <a:rPr lang="fr-FR" b="1" dirty="0" err="1"/>
              <a:t>managment</a:t>
            </a:r>
            <a:r>
              <a:rPr lang="fr-FR" b="1" dirty="0"/>
              <a:t>, </a:t>
            </a:r>
            <a:br>
              <a:rPr lang="fr-FR" b="1" dirty="0"/>
            </a:br>
            <a:r>
              <a:rPr lang="fr-FR" b="1" dirty="0" err="1"/>
              <a:t>security</a:t>
            </a:r>
            <a:r>
              <a:rPr lang="fr-FR" b="1" dirty="0"/>
              <a:t>, service, web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019981F-6A36-D202-3F21-5A88E90E6902}"/>
              </a:ext>
            </a:extLst>
          </p:cNvPr>
          <p:cNvSpPr txBox="1"/>
          <p:nvPr/>
        </p:nvSpPr>
        <p:spPr>
          <a:xfrm>
            <a:off x="6177647" y="3521429"/>
            <a:ext cx="1381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src/</a:t>
            </a:r>
            <a:r>
              <a:rPr lang="fr-FR" dirty="0" err="1"/>
              <a:t>mainjava</a:t>
            </a:r>
            <a:endParaRPr lang="fr-FR" dirty="0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B02AC757-D7E7-8BDC-0787-E003EA5029E8}"/>
              </a:ext>
            </a:extLst>
          </p:cNvPr>
          <p:cNvSpPr/>
          <p:nvPr/>
        </p:nvSpPr>
        <p:spPr>
          <a:xfrm>
            <a:off x="6577867" y="3794923"/>
            <a:ext cx="580644" cy="48885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C7212B19-62F4-5DA8-3F52-7BC4C7B661EF}"/>
              </a:ext>
            </a:extLst>
          </p:cNvPr>
          <p:cNvSpPr/>
          <p:nvPr/>
        </p:nvSpPr>
        <p:spPr>
          <a:xfrm>
            <a:off x="639546" y="3976352"/>
            <a:ext cx="580644" cy="48885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2D2901F-A249-5328-9173-712F35E20C3B}"/>
              </a:ext>
            </a:extLst>
          </p:cNvPr>
          <p:cNvSpPr txBox="1"/>
          <p:nvPr/>
        </p:nvSpPr>
        <p:spPr>
          <a:xfrm>
            <a:off x="289815" y="3601791"/>
            <a:ext cx="1852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src/main/</a:t>
            </a:r>
            <a:r>
              <a:rPr lang="fr-FR" dirty="0" err="1"/>
              <a:t>webapp</a:t>
            </a:r>
            <a:endParaRPr lang="fr-FR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8A36F073-3AB9-3889-4156-CE42A6231C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26232" y="4235109"/>
            <a:ext cx="3371850" cy="241935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65134B2-41A5-5224-C267-4C72893D557E}"/>
              </a:ext>
            </a:extLst>
          </p:cNvPr>
          <p:cNvSpPr txBox="1"/>
          <p:nvPr/>
        </p:nvSpPr>
        <p:spPr>
          <a:xfrm>
            <a:off x="2326452" y="3333258"/>
            <a:ext cx="370473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Technical</a:t>
            </a:r>
            <a:r>
              <a:rPr lang="fr-FR" dirty="0"/>
              <a:t> </a:t>
            </a:r>
            <a:r>
              <a:rPr lang="fr-FR" dirty="0" err="1"/>
              <a:t>layers</a:t>
            </a:r>
            <a:r>
              <a:rPr lang="fr-FR" dirty="0"/>
              <a:t> </a:t>
            </a:r>
            <a:r>
              <a:rPr lang="fr-FR" dirty="0" err="1"/>
              <a:t>organization</a:t>
            </a:r>
            <a:r>
              <a:rPr lang="fr-FR" dirty="0"/>
              <a:t>:</a:t>
            </a:r>
          </a:p>
          <a:p>
            <a:r>
              <a:rPr lang="fr-FR" b="1" dirty="0" err="1"/>
              <a:t>account</a:t>
            </a:r>
            <a:r>
              <a:rPr lang="fr-FR" b="1" dirty="0"/>
              <a:t>, admin, config, </a:t>
            </a:r>
            <a:r>
              <a:rPr lang="fr-FR" b="1" dirty="0" err="1"/>
              <a:t>core</a:t>
            </a:r>
            <a:r>
              <a:rPr lang="fr-FR" b="1" dirty="0"/>
              <a:t>, </a:t>
            </a:r>
            <a:br>
              <a:rPr lang="fr-FR" b="1" dirty="0"/>
            </a:br>
            <a:r>
              <a:rPr lang="fr-FR" b="1" dirty="0" err="1"/>
              <a:t>entities</a:t>
            </a:r>
            <a:r>
              <a:rPr lang="fr-FR" b="1" dirty="0"/>
              <a:t>, home, </a:t>
            </a:r>
            <a:r>
              <a:rPr lang="fr-FR" b="1" dirty="0" err="1"/>
              <a:t>layouts</a:t>
            </a:r>
            <a:r>
              <a:rPr lang="fr-FR" b="1" dirty="0"/>
              <a:t>, login, </a:t>
            </a:r>
            <a:r>
              <a:rPr lang="fr-FR" b="1" dirty="0" err="1"/>
              <a:t>shared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16354424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C3849-1D72-7B3F-C606-ED9A65870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78895"/>
          </a:xfrm>
        </p:spPr>
        <p:txBody>
          <a:bodyPr/>
          <a:lstStyle/>
          <a:p>
            <a:pPr algn="ctr"/>
            <a:r>
              <a:rPr lang="fr-FR" dirty="0" err="1"/>
              <a:t>Launching</a:t>
            </a:r>
            <a:r>
              <a:rPr lang="fr-FR" dirty="0"/>
              <a:t> Backend: </a:t>
            </a:r>
            <a:br>
              <a:rPr lang="fr-FR" dirty="0"/>
            </a:br>
            <a:r>
              <a:rPr lang="fr-FR" dirty="0" err="1"/>
              <a:t>mvn</a:t>
            </a:r>
            <a:r>
              <a:rPr lang="fr-FR" dirty="0"/>
              <a:t> -</a:t>
            </a:r>
            <a:r>
              <a:rPr lang="fr-FR" dirty="0" err="1"/>
              <a:t>Pdev</a:t>
            </a:r>
            <a:r>
              <a:rPr lang="fr-FR" dirty="0"/>
              <a:t> </a:t>
            </a:r>
            <a:r>
              <a:rPr lang="fr-FR" dirty="0" err="1"/>
              <a:t>spring-boot:run</a:t>
            </a: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8EF3A8-AEC2-E231-22BA-2DD61DE33E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154" y="3120167"/>
            <a:ext cx="10252417" cy="168537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095DA30-83C3-CB82-3994-E6F334777A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718" y="5033394"/>
            <a:ext cx="11488975" cy="156809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4CFC097-94B8-B417-80D9-23FF0BD3DA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154" y="1306743"/>
            <a:ext cx="7296341" cy="1582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316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0981D2-D656-C219-1778-779E54E5DD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64158-3E70-4EA8-570B-B1E396F2F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88571"/>
          </a:xfrm>
        </p:spPr>
        <p:txBody>
          <a:bodyPr/>
          <a:lstStyle/>
          <a:p>
            <a:pPr algn="ctr"/>
            <a:r>
              <a:rPr lang="fr-FR" dirty="0" err="1"/>
              <a:t>Launching</a:t>
            </a:r>
            <a:r>
              <a:rPr lang="fr-FR" dirty="0"/>
              <a:t> Frontend:</a:t>
            </a:r>
            <a:br>
              <a:rPr lang="fr-FR" dirty="0"/>
            </a:br>
            <a:r>
              <a:rPr lang="fr-FR" dirty="0" err="1"/>
              <a:t>npm</a:t>
            </a:r>
            <a:r>
              <a:rPr lang="fr-FR" dirty="0"/>
              <a:t> run start   (= </a:t>
            </a:r>
            <a:r>
              <a:rPr lang="fr-FR" dirty="0" err="1"/>
              <a:t>ng</a:t>
            </a:r>
            <a:r>
              <a:rPr lang="fr-FR" dirty="0"/>
              <a:t> serve)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CACD1AC-B7EB-65DC-3E16-3B4C593619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6280" y="1554421"/>
            <a:ext cx="4370449" cy="116215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2E0BA91-E9C5-8E98-5281-C88487E5E0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6280" y="3429000"/>
            <a:ext cx="10355120" cy="3315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7001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70A6A-0B93-EA22-1399-3AAE9432FC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Home page - not </a:t>
            </a:r>
            <a:r>
              <a:rPr lang="fr-FR" dirty="0" err="1"/>
              <a:t>logged</a:t>
            </a:r>
            <a:r>
              <a:rPr lang="fr-FR" dirty="0"/>
              <a:t>-in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FB5D24-38B9-3114-EFFA-0F5D6BE38A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7185" y="1254141"/>
            <a:ext cx="8490986" cy="5291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94003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9B512D-7371-8CBF-4D5A-16AFA7E02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134"/>
            <a:ext cx="10515600" cy="742799"/>
          </a:xfrm>
        </p:spPr>
        <p:txBody>
          <a:bodyPr/>
          <a:lstStyle/>
          <a:p>
            <a:pPr algn="ctr"/>
            <a:r>
              <a:rPr lang="fr-FR" dirty="0"/>
              <a:t>Click </a:t>
            </a:r>
            <a:r>
              <a:rPr lang="fr-FR" dirty="0" err="1"/>
              <a:t>sign</a:t>
            </a:r>
            <a:r>
              <a:rPr lang="fr-FR" dirty="0"/>
              <a:t>-in  =&gt; /login  page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A9A6FA-A1AC-7313-FC07-96F8AA93CF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1644" y="980109"/>
            <a:ext cx="10042006" cy="5139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7480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C00DE-ABF4-88E2-ABD4-F67112E3E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885371"/>
          </a:xfrm>
        </p:spPr>
        <p:txBody>
          <a:bodyPr/>
          <a:lstStyle/>
          <a:p>
            <a:pPr algn="ctr"/>
            <a:r>
              <a:rPr lang="fr-FR" dirty="0"/>
              <a:t>Home Page </a:t>
            </a:r>
            <a:r>
              <a:rPr lang="fr-FR" dirty="0" err="1"/>
              <a:t>after</a:t>
            </a:r>
            <a:r>
              <a:rPr lang="fr-FR" dirty="0"/>
              <a:t> </a:t>
            </a:r>
            <a:r>
              <a:rPr lang="fr-FR" dirty="0" err="1"/>
              <a:t>logged</a:t>
            </a:r>
            <a:r>
              <a:rPr lang="fr-FR" dirty="0"/>
              <a:t>-in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40F5B5-E165-CC06-2148-C067314F65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1144" y="817483"/>
            <a:ext cx="10391076" cy="5858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8240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7B9B0-F13E-1491-BDEC-CA16B08BC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31924"/>
            <a:ext cx="10515600" cy="1048215"/>
          </a:xfrm>
        </p:spPr>
        <p:txBody>
          <a:bodyPr/>
          <a:lstStyle/>
          <a:p>
            <a:pPr algn="ctr"/>
            <a:r>
              <a:rPr lang="fr-FR" dirty="0" err="1"/>
              <a:t>Debuging</a:t>
            </a:r>
            <a:r>
              <a:rPr lang="fr-FR" dirty="0"/>
              <a:t> Security </a:t>
            </a:r>
            <a:r>
              <a:rPr lang="fr-FR" dirty="0" err="1"/>
              <a:t>from</a:t>
            </a:r>
            <a:r>
              <a:rPr lang="fr-FR" dirty="0"/>
              <a:t> "Http" </a:t>
            </a:r>
            <a:r>
              <a:rPr lang="fr-FR" dirty="0" err="1"/>
              <a:t>viewpoint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413966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7B9B0-F13E-1491-BDEC-CA16B08BC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48215"/>
          </a:xfrm>
        </p:spPr>
        <p:txBody>
          <a:bodyPr/>
          <a:lstStyle/>
          <a:p>
            <a:pPr algn="ctr"/>
            <a:r>
              <a:rPr lang="fr-FR" dirty="0"/>
              <a:t>Chrome Dev Tools &gt; Network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A76D18-3D8D-1C09-53ED-6D53CF9A5E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812" y="1170819"/>
            <a:ext cx="10217988" cy="4938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5690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7B9B0-F13E-1491-BDEC-CA16B08BC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48215"/>
          </a:xfrm>
        </p:spPr>
        <p:txBody>
          <a:bodyPr/>
          <a:lstStyle/>
          <a:p>
            <a:pPr algn="ctr"/>
            <a:r>
              <a:rPr lang="fr-FR" dirty="0" err="1"/>
              <a:t>Sign</a:t>
            </a:r>
            <a:r>
              <a:rPr lang="fr-FR" dirty="0"/>
              <a:t> Out =&gt; NO Http call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51E622-FA96-3F61-EDDA-C539BFB771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3155" y="2019178"/>
            <a:ext cx="8885690" cy="281964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1FD0A9B-F90A-0144-8745-B4EB692B6F77}"/>
              </a:ext>
            </a:extLst>
          </p:cNvPr>
          <p:cNvSpPr/>
          <p:nvPr/>
        </p:nvSpPr>
        <p:spPr>
          <a:xfrm>
            <a:off x="9889067" y="2090057"/>
            <a:ext cx="488648" cy="38390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3E4302E-3469-998C-5D63-6ABA69CF9DC0}"/>
              </a:ext>
            </a:extLst>
          </p:cNvPr>
          <p:cNvSpPr/>
          <p:nvPr/>
        </p:nvSpPr>
        <p:spPr>
          <a:xfrm>
            <a:off x="8706937" y="3163035"/>
            <a:ext cx="1670777" cy="38390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139132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7B9B0-F13E-1491-BDEC-CA16B08BC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48215"/>
          </a:xfrm>
        </p:spPr>
        <p:txBody>
          <a:bodyPr/>
          <a:lstStyle/>
          <a:p>
            <a:pPr algn="ctr"/>
            <a:r>
              <a:rPr lang="fr-FR" dirty="0" err="1"/>
              <a:t>Sign</a:t>
            </a:r>
            <a:r>
              <a:rPr lang="fr-FR" dirty="0"/>
              <a:t>-in =&gt; 3 Http </a:t>
            </a:r>
            <a:r>
              <a:rPr lang="fr-FR" dirty="0" err="1"/>
              <a:t>Requests</a:t>
            </a:r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99F228-CCC6-5EA3-187E-AC928E31C5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202" y="941777"/>
            <a:ext cx="11079073" cy="529329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00FC29F-5F03-D226-1417-E4CDB940A097}"/>
              </a:ext>
            </a:extLst>
          </p:cNvPr>
          <p:cNvSpPr/>
          <p:nvPr/>
        </p:nvSpPr>
        <p:spPr>
          <a:xfrm>
            <a:off x="593875" y="2615218"/>
            <a:ext cx="1315243" cy="71492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40073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7B9B0-F13E-1491-BDEC-CA16B08BC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48215"/>
          </a:xfrm>
        </p:spPr>
        <p:txBody>
          <a:bodyPr/>
          <a:lstStyle/>
          <a:p>
            <a:pPr algn="ctr"/>
            <a:r>
              <a:rPr lang="fr-FR" dirty="0" err="1"/>
              <a:t>Step</a:t>
            </a:r>
            <a:r>
              <a:rPr lang="fr-FR" dirty="0"/>
              <a:t> 1: </a:t>
            </a:r>
            <a:r>
              <a:rPr lang="fr-FR" dirty="0" err="1"/>
              <a:t>create</a:t>
            </a:r>
            <a:r>
              <a:rPr lang="fr-FR" dirty="0"/>
              <a:t> </a:t>
            </a:r>
            <a:r>
              <a:rPr lang="fr-FR" dirty="0" err="1"/>
              <a:t>Jhipster</a:t>
            </a:r>
            <a:r>
              <a:rPr lang="fr-FR" dirty="0"/>
              <a:t> app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9E9756-9528-E93D-5D70-F051F0E143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5072" y="1480324"/>
            <a:ext cx="9820275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7031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7B9B0-F13E-1491-BDEC-CA16B08BC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71600"/>
          </a:xfrm>
        </p:spPr>
        <p:txBody>
          <a:bodyPr/>
          <a:lstStyle/>
          <a:p>
            <a:pPr algn="ctr"/>
            <a:r>
              <a:rPr lang="fr-FR" dirty="0" err="1"/>
              <a:t>Request</a:t>
            </a:r>
            <a:r>
              <a:rPr lang="fr-FR" dirty="0"/>
              <a:t> [1/3]: Http GET /api/</a:t>
            </a:r>
            <a:r>
              <a:rPr lang="fr-FR" dirty="0" err="1"/>
              <a:t>account</a:t>
            </a:r>
            <a:br>
              <a:rPr lang="fr-FR" dirty="0"/>
            </a:br>
            <a:r>
              <a:rPr lang="fr-FR" dirty="0"/>
              <a:t>no </a:t>
            </a:r>
            <a:r>
              <a:rPr lang="fr-FR" dirty="0" err="1"/>
              <a:t>auth</a:t>
            </a:r>
            <a:r>
              <a:rPr lang="fr-FR" dirty="0"/>
              <a:t> Header =&gt; 401 </a:t>
            </a:r>
            <a:r>
              <a:rPr lang="fr-FR" dirty="0" err="1"/>
              <a:t>Unauthorized</a:t>
            </a:r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76C5CE-4470-F86C-9593-D33546A4C5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467" y="1618537"/>
            <a:ext cx="11697714" cy="457239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D377249-D68E-5D2B-6A66-D2B25A021E23}"/>
              </a:ext>
            </a:extLst>
          </p:cNvPr>
          <p:cNvSpPr/>
          <p:nvPr/>
        </p:nvSpPr>
        <p:spPr>
          <a:xfrm>
            <a:off x="95494" y="1865869"/>
            <a:ext cx="1146359" cy="31770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3E66BC9-5750-0567-E6DA-6BB2EF94B6BD}"/>
              </a:ext>
            </a:extLst>
          </p:cNvPr>
          <p:cNvSpPr/>
          <p:nvPr/>
        </p:nvSpPr>
        <p:spPr>
          <a:xfrm>
            <a:off x="5922548" y="2183574"/>
            <a:ext cx="2084630" cy="66465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3A4A1D-C9E7-5C80-67D9-EDF1D28D25F5}"/>
              </a:ext>
            </a:extLst>
          </p:cNvPr>
          <p:cNvSpPr txBox="1"/>
          <p:nvPr/>
        </p:nvSpPr>
        <p:spPr>
          <a:xfrm>
            <a:off x="738045" y="6283411"/>
            <a:ext cx="5364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MISSING Header "</a:t>
            </a:r>
            <a:r>
              <a:rPr lang="fr-FR" dirty="0" err="1"/>
              <a:t>Authorization</a:t>
            </a:r>
            <a:r>
              <a:rPr lang="fr-FR" dirty="0"/>
              <a:t>"  =&gt; FAILING </a:t>
            </a:r>
            <a:r>
              <a:rPr lang="fr-FR" dirty="0" err="1"/>
              <a:t>with</a:t>
            </a:r>
            <a:r>
              <a:rPr lang="fr-FR" dirty="0"/>
              <a:t> 401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DA5D300-72A8-1353-ED65-9D05D15A73C9}"/>
              </a:ext>
            </a:extLst>
          </p:cNvPr>
          <p:cNvSpPr/>
          <p:nvPr/>
        </p:nvSpPr>
        <p:spPr>
          <a:xfrm>
            <a:off x="668672" y="6283412"/>
            <a:ext cx="5503528" cy="3693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179125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72A6E7-5FF2-2824-39B2-C0089E34B6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795" y="80920"/>
            <a:ext cx="11998410" cy="1325563"/>
          </a:xfrm>
        </p:spPr>
        <p:txBody>
          <a:bodyPr/>
          <a:lstStyle/>
          <a:p>
            <a:pPr algn="ctr"/>
            <a:r>
              <a:rPr lang="fr-FR" dirty="0"/>
              <a:t>Notice : </a:t>
            </a:r>
            <a:r>
              <a:rPr lang="fr-FR" dirty="0" err="1"/>
              <a:t>why</a:t>
            </a:r>
            <a:r>
              <a:rPr lang="fr-FR" dirty="0"/>
              <a:t> first </a:t>
            </a:r>
            <a:r>
              <a:rPr lang="fr-FR" dirty="0" err="1"/>
              <a:t>Failing</a:t>
            </a:r>
            <a:r>
              <a:rPr lang="fr-FR" dirty="0"/>
              <a:t> http GET /api/</a:t>
            </a:r>
            <a:r>
              <a:rPr lang="fr-FR" dirty="0" err="1"/>
              <a:t>account</a:t>
            </a:r>
            <a:r>
              <a:rPr lang="fr-FR" dirty="0"/>
              <a:t> 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1DB80CC-B044-6F24-4FBD-C6A98D3D25BC}"/>
              </a:ext>
            </a:extLst>
          </p:cNvPr>
          <p:cNvSpPr txBox="1"/>
          <p:nvPr/>
        </p:nvSpPr>
        <p:spPr>
          <a:xfrm>
            <a:off x="1235676" y="1921475"/>
            <a:ext cx="9520491" cy="37548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as </a:t>
            </a:r>
            <a:r>
              <a:rPr lang="fr-FR" sz="2000" dirty="0" err="1"/>
              <a:t>soon</a:t>
            </a:r>
            <a:r>
              <a:rPr lang="fr-FR" sz="2000" dirty="0"/>
              <a:t> as </a:t>
            </a:r>
            <a:r>
              <a:rPr lang="fr-FR" sz="2000" dirty="0" err="1"/>
              <a:t>you</a:t>
            </a:r>
            <a:r>
              <a:rPr lang="fr-FR" sz="2000" dirty="0"/>
              <a:t> click on the  "SIGN IN"  </a:t>
            </a:r>
            <a:r>
              <a:rPr lang="fr-FR" sz="2000" dirty="0" err="1"/>
              <a:t>button</a:t>
            </a:r>
            <a:endParaRPr lang="fr-FR" sz="2000" dirty="0"/>
          </a:p>
          <a:p>
            <a:r>
              <a:rPr lang="fr-FR" sz="2000" dirty="0"/>
              <a:t>=&gt; the </a:t>
            </a:r>
            <a:r>
              <a:rPr lang="fr-FR" sz="2000" dirty="0" err="1"/>
              <a:t>authentication</a:t>
            </a:r>
            <a:r>
              <a:rPr lang="fr-FR" sz="2000" dirty="0"/>
              <a:t> </a:t>
            </a:r>
            <a:r>
              <a:rPr lang="fr-FR" sz="2000" dirty="0" err="1"/>
              <a:t>is</a:t>
            </a:r>
            <a:r>
              <a:rPr lang="fr-FR" sz="2000" dirty="0"/>
              <a:t> </a:t>
            </a:r>
            <a:r>
              <a:rPr lang="fr-FR" sz="2000" dirty="0" err="1"/>
              <a:t>immediatly</a:t>
            </a:r>
            <a:r>
              <a:rPr lang="fr-FR" sz="2000" dirty="0"/>
              <a:t> </a:t>
            </a:r>
            <a:r>
              <a:rPr lang="fr-FR" sz="2000" dirty="0" err="1"/>
              <a:t>cleared</a:t>
            </a:r>
            <a:endParaRPr lang="fr-FR" sz="2000" dirty="0"/>
          </a:p>
          <a:p>
            <a:r>
              <a:rPr lang="fr-FR" sz="2000" dirty="0"/>
              <a:t>=&gt; </a:t>
            </a:r>
            <a:r>
              <a:rPr lang="fr-FR" sz="2000" dirty="0" err="1"/>
              <a:t>JHipster</a:t>
            </a:r>
            <a:r>
              <a:rPr lang="fr-FR" sz="2000" dirty="0"/>
              <a:t> </a:t>
            </a:r>
            <a:r>
              <a:rPr lang="fr-FR" sz="2000" dirty="0" err="1"/>
              <a:t>immediatly</a:t>
            </a:r>
            <a:r>
              <a:rPr lang="fr-FR" sz="2000" dirty="0"/>
              <a:t> </a:t>
            </a:r>
            <a:r>
              <a:rPr lang="fr-FR" sz="2000" dirty="0" err="1"/>
              <a:t>refresh</a:t>
            </a:r>
            <a:r>
              <a:rPr lang="fr-FR" sz="2000" dirty="0"/>
              <a:t> the </a:t>
            </a:r>
            <a:r>
              <a:rPr lang="fr-FR" sz="2000" dirty="0" err="1"/>
              <a:t>current</a:t>
            </a:r>
            <a:r>
              <a:rPr lang="fr-FR" sz="2000" dirty="0"/>
              <a:t> user </a:t>
            </a:r>
            <a:r>
              <a:rPr lang="fr-FR" sz="2000" dirty="0" err="1"/>
              <a:t>account</a:t>
            </a:r>
            <a:r>
              <a:rPr lang="fr-FR" sz="2000" dirty="0"/>
              <a:t>   (? </a:t>
            </a:r>
            <a:r>
              <a:rPr lang="fr-FR" sz="2000" dirty="0" err="1"/>
              <a:t>why</a:t>
            </a:r>
            <a:r>
              <a:rPr lang="fr-FR" sz="2000" dirty="0"/>
              <a:t>? </a:t>
            </a:r>
            <a:r>
              <a:rPr lang="fr-FR" sz="2000" dirty="0" err="1"/>
              <a:t>it</a:t>
            </a:r>
            <a:r>
              <a:rPr lang="fr-FR" sz="2000" dirty="0"/>
              <a:t> </a:t>
            </a:r>
            <a:r>
              <a:rPr lang="fr-FR" sz="2000" dirty="0" err="1"/>
              <a:t>could</a:t>
            </a:r>
            <a:r>
              <a:rPr lang="fr-FR" sz="2000" dirty="0"/>
              <a:t> </a:t>
            </a:r>
            <a:r>
              <a:rPr lang="fr-FR" sz="2000" dirty="0" err="1"/>
              <a:t>be</a:t>
            </a:r>
            <a:r>
              <a:rPr lang="fr-FR" sz="2000" dirty="0"/>
              <a:t> </a:t>
            </a:r>
            <a:r>
              <a:rPr lang="fr-FR" sz="2000" dirty="0" err="1"/>
              <a:t>just</a:t>
            </a:r>
            <a:r>
              <a:rPr lang="fr-FR" sz="2000" dirty="0"/>
              <a:t> </a:t>
            </a:r>
            <a:r>
              <a:rPr lang="fr-FR" sz="2000" dirty="0" err="1"/>
              <a:t>cleared</a:t>
            </a:r>
            <a:r>
              <a:rPr lang="fr-FR" sz="2000" dirty="0"/>
              <a:t> )</a:t>
            </a:r>
          </a:p>
          <a:p>
            <a:endParaRPr lang="fr-FR" sz="2000" dirty="0"/>
          </a:p>
          <a:p>
            <a:r>
              <a:rPr lang="fr-FR" sz="2000" dirty="0" err="1"/>
              <a:t>Then</a:t>
            </a:r>
            <a:r>
              <a:rPr lang="fr-FR" sz="2000" dirty="0"/>
              <a:t> </a:t>
            </a:r>
            <a:r>
              <a:rPr lang="fr-FR" sz="2000" dirty="0" err="1"/>
              <a:t>there</a:t>
            </a:r>
            <a:r>
              <a:rPr lang="fr-FR" sz="2000" dirty="0"/>
              <a:t> </a:t>
            </a:r>
            <a:r>
              <a:rPr lang="fr-FR" sz="2000" dirty="0" err="1"/>
              <a:t>is</a:t>
            </a:r>
            <a:r>
              <a:rPr lang="fr-FR" sz="2000" dirty="0"/>
              <a:t> a </a:t>
            </a:r>
            <a:r>
              <a:rPr lang="fr-FR" sz="2000" dirty="0" err="1"/>
              <a:t>pending</a:t>
            </a:r>
            <a:r>
              <a:rPr lang="fr-FR" sz="2000" dirty="0"/>
              <a:t> call to "/api/</a:t>
            </a:r>
            <a:r>
              <a:rPr lang="fr-FR" sz="2000" dirty="0" err="1"/>
              <a:t>authenticate</a:t>
            </a:r>
            <a:r>
              <a:rPr lang="fr-FR" sz="2000" dirty="0"/>
              <a:t>"</a:t>
            </a:r>
          </a:p>
          <a:p>
            <a:endParaRPr lang="fr-FR" sz="2000" dirty="0"/>
          </a:p>
          <a:p>
            <a:r>
              <a:rPr lang="fr-FR" sz="2000" dirty="0"/>
              <a:t>  (  This </a:t>
            </a:r>
            <a:r>
              <a:rPr lang="fr-FR" sz="2000" dirty="0" err="1"/>
              <a:t>could</a:t>
            </a:r>
            <a:r>
              <a:rPr lang="fr-FR" sz="2000" dirty="0"/>
              <a:t> </a:t>
            </a:r>
            <a:r>
              <a:rPr lang="fr-FR" sz="2000" dirty="0" err="1"/>
              <a:t>take</a:t>
            </a:r>
            <a:r>
              <a:rPr lang="fr-FR" sz="2000" dirty="0"/>
              <a:t> for </a:t>
            </a:r>
            <a:r>
              <a:rPr lang="fr-FR" sz="2000" dirty="0" err="1"/>
              <a:t>example</a:t>
            </a:r>
            <a:r>
              <a:rPr lang="fr-FR" sz="2000" dirty="0"/>
              <a:t> 2 seconds... In the </a:t>
            </a:r>
            <a:r>
              <a:rPr lang="fr-FR" sz="2000" dirty="0" err="1"/>
              <a:t>mid</a:t>
            </a:r>
            <a:r>
              <a:rPr lang="fr-FR" sz="2000" dirty="0"/>
              <a:t>-time, </a:t>
            </a:r>
            <a:r>
              <a:rPr lang="fr-FR" sz="2000" dirty="0" err="1"/>
              <a:t>still</a:t>
            </a:r>
            <a:r>
              <a:rPr lang="fr-FR" sz="2000" dirty="0"/>
              <a:t> no calls are possible)</a:t>
            </a:r>
          </a:p>
          <a:p>
            <a:endParaRPr lang="fr-FR" sz="2000" dirty="0"/>
          </a:p>
          <a:p>
            <a:r>
              <a:rPr lang="fr-FR" sz="2000" dirty="0" err="1"/>
              <a:t>When</a:t>
            </a:r>
            <a:r>
              <a:rPr lang="fr-FR" sz="2000" dirty="0"/>
              <a:t> </a:t>
            </a:r>
            <a:r>
              <a:rPr lang="fr-FR" sz="2000" dirty="0" err="1"/>
              <a:t>receiving</a:t>
            </a:r>
            <a:r>
              <a:rPr lang="fr-FR" sz="2000" dirty="0"/>
              <a:t> the "/api/</a:t>
            </a:r>
            <a:r>
              <a:rPr lang="fr-FR" sz="2000" dirty="0" err="1"/>
              <a:t>authenticate</a:t>
            </a:r>
            <a:r>
              <a:rPr lang="fr-FR" sz="2000" dirty="0"/>
              <a:t>" </a:t>
            </a:r>
            <a:r>
              <a:rPr lang="fr-FR" sz="2000" dirty="0" err="1"/>
              <a:t>response</a:t>
            </a:r>
            <a:r>
              <a:rPr lang="fr-FR" sz="2000" dirty="0"/>
              <a:t>, </a:t>
            </a:r>
            <a:r>
              <a:rPr lang="fr-FR" sz="2000" dirty="0" err="1"/>
              <a:t>then</a:t>
            </a:r>
            <a:r>
              <a:rPr lang="fr-FR" sz="2000" dirty="0"/>
              <a:t> </a:t>
            </a:r>
            <a:r>
              <a:rPr lang="fr-FR" sz="2000" dirty="0" err="1"/>
              <a:t>immediatly</a:t>
            </a:r>
            <a:r>
              <a:rPr lang="fr-FR" sz="2000" dirty="0"/>
              <a:t> </a:t>
            </a:r>
            <a:r>
              <a:rPr lang="fr-FR" sz="2000" dirty="0" err="1"/>
              <a:t>after</a:t>
            </a:r>
            <a:r>
              <a:rPr lang="fr-FR" sz="2000" dirty="0"/>
              <a:t>, </a:t>
            </a:r>
          </a:p>
          <a:p>
            <a:r>
              <a:rPr lang="fr-FR" sz="2000" dirty="0" err="1"/>
              <a:t>Jhipster</a:t>
            </a:r>
            <a:r>
              <a:rPr lang="fr-FR" sz="2000" dirty="0"/>
              <a:t> </a:t>
            </a:r>
            <a:r>
              <a:rPr lang="fr-FR" sz="2000" dirty="0" err="1"/>
              <a:t>redo</a:t>
            </a:r>
            <a:r>
              <a:rPr lang="fr-FR" sz="2000" dirty="0"/>
              <a:t> </a:t>
            </a:r>
            <a:r>
              <a:rPr lang="fr-FR" sz="2000" dirty="0" err="1"/>
              <a:t>another</a:t>
            </a:r>
            <a:r>
              <a:rPr lang="fr-FR" sz="2000" dirty="0"/>
              <a:t> </a:t>
            </a:r>
            <a:r>
              <a:rPr lang="fr-FR" sz="2000" dirty="0" err="1"/>
              <a:t>refresh</a:t>
            </a:r>
            <a:r>
              <a:rPr lang="fr-FR" sz="2000" dirty="0"/>
              <a:t> for the </a:t>
            </a:r>
            <a:r>
              <a:rPr lang="fr-FR" sz="2000" dirty="0" err="1"/>
              <a:t>current</a:t>
            </a:r>
            <a:r>
              <a:rPr lang="fr-FR" sz="2000" dirty="0"/>
              <a:t> user </a:t>
            </a:r>
            <a:r>
              <a:rPr lang="fr-FR" sz="2000" dirty="0" err="1"/>
              <a:t>account</a:t>
            </a:r>
            <a:r>
              <a:rPr lang="fr-FR" sz="2000" dirty="0"/>
              <a:t>  (</a:t>
            </a:r>
            <a:r>
              <a:rPr lang="fr-FR" sz="2000" dirty="0" err="1"/>
              <a:t>this</a:t>
            </a:r>
            <a:r>
              <a:rPr lang="fr-FR" sz="2000" dirty="0"/>
              <a:t> one </a:t>
            </a:r>
            <a:r>
              <a:rPr lang="fr-FR" sz="2000" dirty="0" err="1"/>
              <a:t>will</a:t>
            </a:r>
            <a:r>
              <a:rPr lang="fr-FR" sz="2000" dirty="0"/>
              <a:t> </a:t>
            </a:r>
            <a:r>
              <a:rPr lang="fr-FR" sz="2000" dirty="0" err="1"/>
              <a:t>succeed</a:t>
            </a:r>
            <a:r>
              <a:rPr lang="fr-FR" sz="2000" dirty="0"/>
              <a:t>)</a:t>
            </a:r>
          </a:p>
          <a:p>
            <a:endParaRPr lang="fr-FR" sz="2000" dirty="0"/>
          </a:p>
          <a:p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42314588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14D030B-D40A-9EFD-30D7-AE5126C8D2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281" y="0"/>
            <a:ext cx="11205519" cy="1371600"/>
          </a:xfrm>
        </p:spPr>
        <p:txBody>
          <a:bodyPr/>
          <a:lstStyle/>
          <a:p>
            <a:pPr algn="ctr"/>
            <a:r>
              <a:rPr lang="fr-FR" dirty="0" err="1"/>
              <a:t>Request</a:t>
            </a:r>
            <a:r>
              <a:rPr lang="fr-FR" dirty="0"/>
              <a:t> [2/3]: Http POST /api/</a:t>
            </a:r>
            <a:r>
              <a:rPr lang="fr-FR" dirty="0" err="1"/>
              <a:t>authenticate</a:t>
            </a:r>
            <a:br>
              <a:rPr lang="fr-FR" dirty="0"/>
            </a:b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request</a:t>
            </a:r>
            <a:r>
              <a:rPr lang="fr-FR" dirty="0"/>
              <a:t> Body = { </a:t>
            </a:r>
            <a:r>
              <a:rPr lang="fr-FR" dirty="0" err="1"/>
              <a:t>username</a:t>
            </a:r>
            <a:r>
              <a:rPr lang="fr-FR" dirty="0"/>
              <a:t>, </a:t>
            </a:r>
            <a:r>
              <a:rPr lang="fr-FR" dirty="0" err="1"/>
              <a:t>password</a:t>
            </a:r>
            <a:r>
              <a:rPr lang="fr-FR" dirty="0"/>
              <a:t> }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37B9A7-A3FA-7C93-07C4-35B2F3B210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6183" y="1622534"/>
            <a:ext cx="10461590" cy="288768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60482F3-6BE9-81CB-2A80-6B7E6072C0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5743" y="4850026"/>
            <a:ext cx="7559518" cy="175466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FC8999B-9806-D34F-0A9D-47A93BFEC4A9}"/>
              </a:ext>
            </a:extLst>
          </p:cNvPr>
          <p:cNvSpPr/>
          <p:nvPr/>
        </p:nvSpPr>
        <p:spPr>
          <a:xfrm>
            <a:off x="1146660" y="2143896"/>
            <a:ext cx="1201123" cy="37331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E76650-5DA5-DEA7-A6CA-264C71F7ADAE}"/>
              </a:ext>
            </a:extLst>
          </p:cNvPr>
          <p:cNvSpPr/>
          <p:nvPr/>
        </p:nvSpPr>
        <p:spPr>
          <a:xfrm>
            <a:off x="7528927" y="2271416"/>
            <a:ext cx="2615970" cy="73127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14FBB82-20D5-D816-D92D-78D294813936}"/>
              </a:ext>
            </a:extLst>
          </p:cNvPr>
          <p:cNvSpPr/>
          <p:nvPr/>
        </p:nvSpPr>
        <p:spPr>
          <a:xfrm>
            <a:off x="5607447" y="4850026"/>
            <a:ext cx="811887" cy="43509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47EDAB6-2FC5-91E8-440B-E20AD2A1497A}"/>
              </a:ext>
            </a:extLst>
          </p:cNvPr>
          <p:cNvSpPr/>
          <p:nvPr/>
        </p:nvSpPr>
        <p:spPr>
          <a:xfrm>
            <a:off x="4527946" y="5285121"/>
            <a:ext cx="4838475" cy="63994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516033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7B9B0-F13E-1491-BDEC-CA16B08BC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48215"/>
          </a:xfrm>
        </p:spPr>
        <p:txBody>
          <a:bodyPr/>
          <a:lstStyle/>
          <a:p>
            <a:pPr algn="ctr"/>
            <a:r>
              <a:rPr lang="fr-FR" dirty="0" err="1"/>
              <a:t>Request</a:t>
            </a:r>
            <a:r>
              <a:rPr lang="fr-FR" dirty="0"/>
              <a:t> [2/3] </a:t>
            </a:r>
            <a:r>
              <a:rPr lang="fr-FR" dirty="0" err="1"/>
              <a:t>Response</a:t>
            </a:r>
            <a:r>
              <a:rPr lang="fr-FR" dirty="0"/>
              <a:t> Body: { </a:t>
            </a:r>
            <a:r>
              <a:rPr lang="fr-FR" dirty="0" err="1"/>
              <a:t>jwt</a:t>
            </a:r>
            <a:r>
              <a:rPr lang="fr-FR" dirty="0"/>
              <a:t> </a:t>
            </a:r>
            <a:r>
              <a:rPr lang="fr-FR" dirty="0" err="1"/>
              <a:t>token</a:t>
            </a:r>
            <a:r>
              <a:rPr lang="fr-FR" dirty="0"/>
              <a:t> }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018C50-6141-6745-77B5-19FA6C9782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9020" y="2068932"/>
            <a:ext cx="10608530" cy="136006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EDD89E8-CB0E-C04C-2897-05D4F1179853}"/>
              </a:ext>
            </a:extLst>
          </p:cNvPr>
          <p:cNvSpPr/>
          <p:nvPr/>
        </p:nvSpPr>
        <p:spPr>
          <a:xfrm>
            <a:off x="3636548" y="2068932"/>
            <a:ext cx="991058" cy="40530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2AB87C7-EF03-9E48-1956-CB09C7FC1E90}"/>
              </a:ext>
            </a:extLst>
          </p:cNvPr>
          <p:cNvSpPr/>
          <p:nvPr/>
        </p:nvSpPr>
        <p:spPr>
          <a:xfrm>
            <a:off x="1774796" y="2474233"/>
            <a:ext cx="9988836" cy="78795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E877BBF-982F-DBBA-7949-3DB32FD27BD2}"/>
              </a:ext>
            </a:extLst>
          </p:cNvPr>
          <p:cNvSpPr txBox="1"/>
          <p:nvPr/>
        </p:nvSpPr>
        <p:spPr>
          <a:xfrm>
            <a:off x="2545492" y="3834301"/>
            <a:ext cx="8734699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the  </a:t>
            </a:r>
            <a:r>
              <a:rPr lang="fr-FR" sz="2400" dirty="0" err="1"/>
              <a:t>response</a:t>
            </a:r>
            <a:r>
              <a:rPr lang="fr-FR" sz="2400" dirty="0"/>
              <a:t> </a:t>
            </a:r>
            <a:r>
              <a:rPr lang="fr-FR" sz="2400" dirty="0" err="1"/>
              <a:t>is</a:t>
            </a:r>
            <a:r>
              <a:rPr lang="fr-FR" sz="2400" dirty="0"/>
              <a:t> a </a:t>
            </a:r>
            <a:r>
              <a:rPr lang="fr-FR" sz="2400" b="1" dirty="0"/>
              <a:t>JSON</a:t>
            </a:r>
            <a:r>
              <a:rPr lang="fr-FR" sz="2400" dirty="0"/>
              <a:t> </a:t>
            </a:r>
            <a:r>
              <a:rPr lang="fr-FR" sz="2400" dirty="0" err="1"/>
              <a:t>object</a:t>
            </a:r>
            <a:endParaRPr lang="fr-FR" sz="2400" dirty="0"/>
          </a:p>
          <a:p>
            <a:endParaRPr lang="fr-FR" sz="2400" dirty="0"/>
          </a:p>
          <a:p>
            <a:r>
              <a:rPr lang="fr-FR" sz="2400" dirty="0"/>
              <a:t>It </a:t>
            </a:r>
            <a:r>
              <a:rPr lang="fr-FR" sz="2400" dirty="0" err="1"/>
              <a:t>contains</a:t>
            </a:r>
            <a:r>
              <a:rPr lang="fr-FR" sz="2400" dirty="0"/>
              <a:t> </a:t>
            </a:r>
            <a:r>
              <a:rPr lang="fr-FR" sz="2400" dirty="0" err="1"/>
              <a:t>only</a:t>
            </a:r>
            <a:r>
              <a:rPr lang="fr-FR" sz="2400" dirty="0"/>
              <a:t> 1 </a:t>
            </a:r>
            <a:r>
              <a:rPr lang="fr-FR" sz="2400" dirty="0" err="1"/>
              <a:t>field</a:t>
            </a:r>
            <a:r>
              <a:rPr lang="fr-FR" sz="2400" dirty="0"/>
              <a:t>, </a:t>
            </a:r>
            <a:r>
              <a:rPr lang="fr-FR" sz="2400" dirty="0" err="1"/>
              <a:t>named</a:t>
            </a:r>
            <a:r>
              <a:rPr lang="fr-FR" sz="2400" dirty="0"/>
              <a:t> "</a:t>
            </a:r>
            <a:r>
              <a:rPr lang="fr-FR" sz="2400" b="1" dirty="0" err="1"/>
              <a:t>id_token</a:t>
            </a:r>
            <a:r>
              <a:rPr lang="fr-FR" sz="2400" dirty="0"/>
              <a:t>"</a:t>
            </a:r>
          </a:p>
          <a:p>
            <a:endParaRPr lang="fr-FR" sz="2400" dirty="0"/>
          </a:p>
          <a:p>
            <a:r>
              <a:rPr lang="fr-FR" sz="2400" dirty="0" err="1"/>
              <a:t>We</a:t>
            </a:r>
            <a:r>
              <a:rPr lang="fr-FR" sz="2400" dirty="0"/>
              <a:t> </a:t>
            </a:r>
            <a:r>
              <a:rPr lang="fr-FR" sz="2400" dirty="0" err="1"/>
              <a:t>will</a:t>
            </a:r>
            <a:r>
              <a:rPr lang="fr-FR" sz="2400" dirty="0"/>
              <a:t> </a:t>
            </a:r>
            <a:r>
              <a:rPr lang="fr-FR" sz="2400" dirty="0" err="1"/>
              <a:t>see</a:t>
            </a:r>
            <a:r>
              <a:rPr lang="fr-FR" sz="2400" dirty="0"/>
              <a:t> </a:t>
            </a:r>
            <a:r>
              <a:rPr lang="fr-FR" sz="2400" dirty="0" err="1"/>
              <a:t>next</a:t>
            </a:r>
            <a:r>
              <a:rPr lang="fr-FR" sz="2400" dirty="0"/>
              <a:t>, </a:t>
            </a:r>
            <a:r>
              <a:rPr lang="fr-FR" sz="2400" dirty="0" err="1"/>
              <a:t>that</a:t>
            </a:r>
            <a:r>
              <a:rPr lang="fr-FR" sz="2400" dirty="0"/>
              <a:t> the string value "</a:t>
            </a:r>
            <a:r>
              <a:rPr lang="fr-FR" sz="2400" b="1" dirty="0" err="1"/>
              <a:t>eyJH</a:t>
            </a:r>
            <a:r>
              <a:rPr lang="fr-FR" sz="2400" b="1" dirty="0"/>
              <a:t>... </a:t>
            </a:r>
            <a:r>
              <a:rPr lang="fr-FR" sz="2400" dirty="0"/>
              <a:t>" </a:t>
            </a:r>
            <a:r>
              <a:rPr lang="fr-FR" sz="2400" dirty="0" err="1"/>
              <a:t>is</a:t>
            </a:r>
            <a:r>
              <a:rPr lang="fr-FR" sz="2400" dirty="0"/>
              <a:t> </a:t>
            </a:r>
            <a:r>
              <a:rPr lang="fr-FR" sz="2400" dirty="0" err="1"/>
              <a:t>called</a:t>
            </a:r>
            <a:r>
              <a:rPr lang="fr-FR" sz="2400" dirty="0"/>
              <a:t> a </a:t>
            </a:r>
            <a:r>
              <a:rPr lang="fr-FR" sz="2400" b="1" dirty="0"/>
              <a:t>JWT </a:t>
            </a:r>
            <a:r>
              <a:rPr lang="fr-FR" sz="2400" b="1" dirty="0" err="1"/>
              <a:t>Token</a:t>
            </a:r>
            <a:endParaRPr lang="fr-FR" sz="2400" b="1" dirty="0"/>
          </a:p>
        </p:txBody>
      </p:sp>
    </p:spTree>
    <p:extLst>
      <p:ext uri="{BB962C8B-B14F-4D97-AF65-F5344CB8AC3E}">
        <p14:creationId xmlns:p14="http://schemas.microsoft.com/office/powerpoint/2010/main" val="41625189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F0077-5551-0018-72C0-FD5001869E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Request</a:t>
            </a:r>
            <a:r>
              <a:rPr lang="fr-FR" dirty="0"/>
              <a:t> [3/3]: Http GET /api/</a:t>
            </a:r>
            <a:r>
              <a:rPr lang="fr-FR" dirty="0" err="1"/>
              <a:t>account</a:t>
            </a:r>
            <a:br>
              <a:rPr lang="fr-FR" dirty="0"/>
            </a:br>
            <a:r>
              <a:rPr lang="fr-FR" dirty="0"/>
              <a:t>=&gt; </a:t>
            </a:r>
            <a:r>
              <a:rPr lang="fr-FR" dirty="0" err="1"/>
              <a:t>status</a:t>
            </a:r>
            <a:r>
              <a:rPr lang="fr-FR" dirty="0"/>
              <a:t> code: 200 OK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A819F7-C472-B5CD-9190-295C7ACBA0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3827" y="1542932"/>
            <a:ext cx="10264346" cy="507034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4E74BBF-177C-0352-DD9F-62FF44E09D98}"/>
              </a:ext>
            </a:extLst>
          </p:cNvPr>
          <p:cNvSpPr/>
          <p:nvPr/>
        </p:nvSpPr>
        <p:spPr>
          <a:xfrm>
            <a:off x="897466" y="3494078"/>
            <a:ext cx="991058" cy="27473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9EFE7A4-0284-D4E5-8491-209170CE76F9}"/>
              </a:ext>
            </a:extLst>
          </p:cNvPr>
          <p:cNvSpPr/>
          <p:nvPr/>
        </p:nvSpPr>
        <p:spPr>
          <a:xfrm>
            <a:off x="3529456" y="3744099"/>
            <a:ext cx="991058" cy="18535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D3F321B-FEFF-995F-41BA-2E2E54A40D9B}"/>
              </a:ext>
            </a:extLst>
          </p:cNvPr>
          <p:cNvSpPr/>
          <p:nvPr/>
        </p:nvSpPr>
        <p:spPr>
          <a:xfrm>
            <a:off x="5610536" y="3700849"/>
            <a:ext cx="728478" cy="23478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92387D7-8ACB-29E8-C23C-F2AA1224ABA4}"/>
              </a:ext>
            </a:extLst>
          </p:cNvPr>
          <p:cNvSpPr/>
          <p:nvPr/>
        </p:nvSpPr>
        <p:spPr>
          <a:xfrm>
            <a:off x="5610535" y="3366090"/>
            <a:ext cx="1754091" cy="18029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623122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AAEF45-D522-6475-5146-178809C713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696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Difference</a:t>
            </a:r>
            <a:r>
              <a:rPr lang="fr-FR" dirty="0"/>
              <a:t> </a:t>
            </a:r>
            <a:r>
              <a:rPr lang="fr-FR" dirty="0" err="1"/>
              <a:t>between</a:t>
            </a:r>
            <a:r>
              <a:rPr lang="fr-FR" dirty="0"/>
              <a:t> </a:t>
            </a:r>
            <a:r>
              <a:rPr lang="fr-FR" dirty="0" err="1"/>
              <a:t>Failing</a:t>
            </a:r>
            <a:r>
              <a:rPr lang="fr-FR" dirty="0"/>
              <a:t> </a:t>
            </a:r>
            <a:r>
              <a:rPr lang="fr-FR" dirty="0" err="1"/>
              <a:t>Request</a:t>
            </a:r>
            <a:r>
              <a:rPr lang="fr-FR" dirty="0"/>
              <a:t> [1/3]</a:t>
            </a:r>
            <a:br>
              <a:rPr lang="fr-FR" dirty="0"/>
            </a:br>
            <a:r>
              <a:rPr lang="fr-FR" dirty="0"/>
              <a:t>and </a:t>
            </a:r>
            <a:r>
              <a:rPr lang="fr-FR" dirty="0" err="1"/>
              <a:t>Success</a:t>
            </a:r>
            <a:r>
              <a:rPr lang="fr-FR" dirty="0"/>
              <a:t> </a:t>
            </a:r>
            <a:r>
              <a:rPr lang="fr-FR" dirty="0" err="1"/>
              <a:t>Request</a:t>
            </a:r>
            <a:r>
              <a:rPr lang="fr-FR" dirty="0"/>
              <a:t> [3/3] (</a:t>
            </a:r>
            <a:r>
              <a:rPr lang="fr-FR" dirty="0" err="1"/>
              <a:t>Authenticated</a:t>
            </a:r>
            <a:r>
              <a:rPr lang="fr-FR" dirty="0"/>
              <a:t>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D1FB4D-7FED-DB0E-87B8-ECF6D73156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3827" y="1604716"/>
            <a:ext cx="10264346" cy="507034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8CF5BC4-00E4-7A9C-BF45-53B5233F01A6}"/>
              </a:ext>
            </a:extLst>
          </p:cNvPr>
          <p:cNvSpPr/>
          <p:nvPr/>
        </p:nvSpPr>
        <p:spPr>
          <a:xfrm>
            <a:off x="3442958" y="5464981"/>
            <a:ext cx="7665766" cy="73193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27430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07C13-63BB-267D-E344-90500FCBC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Request</a:t>
            </a:r>
            <a:r>
              <a:rPr lang="fr-FR" dirty="0"/>
              <a:t> [3/3]: /api/</a:t>
            </a:r>
            <a:r>
              <a:rPr lang="fr-FR" dirty="0" err="1"/>
              <a:t>account</a:t>
            </a:r>
            <a:r>
              <a:rPr lang="fr-FR" dirty="0"/>
              <a:t> </a:t>
            </a:r>
            <a:r>
              <a:rPr lang="fr-FR" dirty="0" err="1"/>
              <a:t>Response</a:t>
            </a:r>
            <a:r>
              <a:rPr lang="fr-FR" dirty="0"/>
              <a:t> Body:</a:t>
            </a:r>
            <a:br>
              <a:rPr lang="fr-FR" dirty="0"/>
            </a:br>
            <a:r>
              <a:rPr lang="fr-FR" dirty="0" err="1"/>
              <a:t>Detailed</a:t>
            </a:r>
            <a:r>
              <a:rPr lang="fr-FR" dirty="0"/>
              <a:t> Information on </a:t>
            </a:r>
            <a:r>
              <a:rPr lang="fr-FR" dirty="0" err="1"/>
              <a:t>Account</a:t>
            </a:r>
            <a:endParaRPr lang="fr-FR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C63D854-63D4-DF14-E625-24BB737136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7566" y="1528921"/>
            <a:ext cx="7696867" cy="5258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26390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62D67-1E44-8366-1BF2-843B2C4B64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Http </a:t>
            </a:r>
            <a:r>
              <a:rPr lang="fr-FR" dirty="0" err="1"/>
              <a:t>Request</a:t>
            </a:r>
            <a:r>
              <a:rPr lang="fr-FR" dirty="0"/>
              <a:t> </a:t>
            </a:r>
            <a:r>
              <a:rPr lang="fr-FR" dirty="0" err="1"/>
              <a:t>status</a:t>
            </a:r>
            <a:r>
              <a:rPr lang="fr-FR" dirty="0"/>
              <a:t> 200.. </a:t>
            </a:r>
            <a:br>
              <a:rPr lang="fr-FR" dirty="0"/>
            </a:br>
            <a:r>
              <a:rPr lang="fr-FR" dirty="0"/>
              <a:t>ONLY If </a:t>
            </a:r>
            <a:r>
              <a:rPr lang="fr-FR" dirty="0" err="1"/>
              <a:t>authenticated</a:t>
            </a:r>
            <a:r>
              <a:rPr lang="fr-FR" dirty="0"/>
              <a:t> + </a:t>
            </a:r>
            <a:r>
              <a:rPr lang="fr-FR" dirty="0" err="1"/>
              <a:t>authorized</a:t>
            </a:r>
            <a:endParaRPr lang="fr-F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462316-9EC2-9EA1-35A6-F5574B63A14E}"/>
              </a:ext>
            </a:extLst>
          </p:cNvPr>
          <p:cNvSpPr txBox="1"/>
          <p:nvPr/>
        </p:nvSpPr>
        <p:spPr>
          <a:xfrm>
            <a:off x="1242482" y="1989437"/>
            <a:ext cx="10747237" cy="44012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/>
              <a:t>Htpp</a:t>
            </a:r>
            <a:r>
              <a:rPr lang="fr-FR" sz="2000" dirty="0"/>
              <a:t> client </a:t>
            </a:r>
            <a:r>
              <a:rPr lang="fr-FR" sz="2000" b="1" dirty="0" err="1"/>
              <a:t>always</a:t>
            </a:r>
            <a:r>
              <a:rPr lang="fr-FR" sz="2000" b="1" dirty="0"/>
              <a:t> </a:t>
            </a:r>
            <a:r>
              <a:rPr lang="fr-FR" sz="2000" b="1" dirty="0" err="1"/>
              <a:t>need</a:t>
            </a:r>
            <a:r>
              <a:rPr lang="fr-FR" sz="2000" b="1" dirty="0"/>
              <a:t> to </a:t>
            </a:r>
            <a:r>
              <a:rPr lang="fr-FR" sz="2000" b="1" dirty="0" err="1"/>
              <a:t>pass</a:t>
            </a:r>
            <a:r>
              <a:rPr lang="fr-FR" sz="2000" b="1" dirty="0"/>
              <a:t>  Http Header   "</a:t>
            </a:r>
            <a:r>
              <a:rPr lang="fr-FR" sz="2000" b="1" dirty="0" err="1"/>
              <a:t>Authorization</a:t>
            </a:r>
            <a:r>
              <a:rPr lang="fr-FR" sz="2000" b="1" dirty="0"/>
              <a:t>" = "</a:t>
            </a:r>
            <a:r>
              <a:rPr lang="fr-FR" sz="2000" b="1" dirty="0" err="1"/>
              <a:t>Bearer</a:t>
            </a:r>
            <a:r>
              <a:rPr lang="fr-FR" sz="2000" b="1" dirty="0"/>
              <a:t> ${</a:t>
            </a:r>
            <a:r>
              <a:rPr lang="fr-FR" sz="2000" b="1" dirty="0" err="1"/>
              <a:t>jwtToken</a:t>
            </a:r>
            <a:r>
              <a:rPr lang="fr-FR" sz="2000" b="1" dirty="0"/>
              <a:t>}"</a:t>
            </a:r>
          </a:p>
          <a:p>
            <a:endParaRPr lang="fr-FR" sz="2000" dirty="0"/>
          </a:p>
          <a:p>
            <a:r>
              <a:rPr lang="fr-FR" sz="2000" dirty="0"/>
              <a:t>=&gt; </a:t>
            </a:r>
            <a:r>
              <a:rPr lang="fr-FR" sz="2000" dirty="0" err="1"/>
              <a:t>this</a:t>
            </a:r>
            <a:r>
              <a:rPr lang="fr-FR" sz="2000" dirty="0"/>
              <a:t> </a:t>
            </a:r>
            <a:r>
              <a:rPr lang="fr-FR" sz="2000" dirty="0" err="1"/>
              <a:t>is</a:t>
            </a:r>
            <a:r>
              <a:rPr lang="fr-FR" sz="2000" dirty="0"/>
              <a:t> for </a:t>
            </a:r>
            <a:r>
              <a:rPr lang="fr-FR" sz="2000" b="1" dirty="0" err="1"/>
              <a:t>Authentication</a:t>
            </a:r>
            <a:r>
              <a:rPr lang="fr-FR" sz="2000" dirty="0"/>
              <a:t> of the user  (</a:t>
            </a:r>
            <a:r>
              <a:rPr lang="fr-FR" sz="2000" dirty="0" err="1"/>
              <a:t>similar</a:t>
            </a:r>
            <a:r>
              <a:rPr lang="fr-FR" sz="2000" dirty="0"/>
              <a:t> to checking </a:t>
            </a:r>
            <a:r>
              <a:rPr lang="fr-FR" sz="2000" dirty="0" err="1"/>
              <a:t>its</a:t>
            </a:r>
            <a:r>
              <a:rPr lang="fr-FR" sz="2000" dirty="0"/>
              <a:t> </a:t>
            </a:r>
            <a:r>
              <a:rPr lang="fr-FR" sz="2000" dirty="0" err="1"/>
              <a:t>password</a:t>
            </a:r>
            <a:r>
              <a:rPr lang="fr-FR" sz="2000" dirty="0"/>
              <a:t>)</a:t>
            </a:r>
          </a:p>
          <a:p>
            <a:r>
              <a:rPr lang="fr-FR" sz="2000" dirty="0"/>
              <a:t>The </a:t>
            </a:r>
            <a:r>
              <a:rPr lang="fr-FR" sz="2000" dirty="0" err="1"/>
              <a:t>Token</a:t>
            </a:r>
            <a:r>
              <a:rPr lang="fr-FR" sz="2000" dirty="0"/>
              <a:t> </a:t>
            </a:r>
            <a:r>
              <a:rPr lang="fr-FR" sz="2000" dirty="0" err="1"/>
              <a:t>is</a:t>
            </a:r>
            <a:r>
              <a:rPr lang="fr-FR" sz="2000" dirty="0"/>
              <a:t> a proof of </a:t>
            </a:r>
            <a:r>
              <a:rPr lang="fr-FR" sz="2000" dirty="0" err="1"/>
              <a:t>identity</a:t>
            </a:r>
            <a:endParaRPr lang="fr-FR" sz="2000" dirty="0"/>
          </a:p>
          <a:p>
            <a:endParaRPr lang="fr-FR" sz="2000" dirty="0"/>
          </a:p>
          <a:p>
            <a:endParaRPr lang="fr-FR" sz="2000" dirty="0"/>
          </a:p>
          <a:p>
            <a:r>
              <a:rPr lang="fr-FR" sz="2000" dirty="0" err="1"/>
              <a:t>Then</a:t>
            </a:r>
            <a:r>
              <a:rPr lang="fr-FR" sz="2000" dirty="0"/>
              <a:t>, </a:t>
            </a:r>
            <a:r>
              <a:rPr lang="fr-FR" sz="2000" dirty="0" err="1"/>
              <a:t>only</a:t>
            </a:r>
            <a:r>
              <a:rPr lang="fr-FR" sz="2000" dirty="0"/>
              <a:t> </a:t>
            </a:r>
            <a:r>
              <a:rPr lang="fr-FR" sz="2000" dirty="0" err="1"/>
              <a:t>after</a:t>
            </a:r>
            <a:r>
              <a:rPr lang="fr-FR" sz="2000" dirty="0"/>
              <a:t>, the server can check for </a:t>
            </a:r>
            <a:r>
              <a:rPr lang="fr-FR" sz="2000" dirty="0" err="1"/>
              <a:t>Authorization</a:t>
            </a:r>
            <a:r>
              <a:rPr lang="fr-FR" sz="2000" dirty="0"/>
              <a:t> for </a:t>
            </a:r>
            <a:r>
              <a:rPr lang="fr-FR" sz="2000" dirty="0" err="1"/>
              <a:t>that</a:t>
            </a:r>
            <a:r>
              <a:rPr lang="fr-FR" sz="2000" dirty="0"/>
              <a:t> </a:t>
            </a:r>
            <a:r>
              <a:rPr lang="fr-FR" sz="2000" dirty="0" err="1"/>
              <a:t>calling</a:t>
            </a:r>
            <a:r>
              <a:rPr lang="fr-FR" sz="2000" dirty="0"/>
              <a:t> user on a </a:t>
            </a:r>
            <a:r>
              <a:rPr lang="fr-FR" sz="2000" dirty="0" err="1"/>
              <a:t>given</a:t>
            </a:r>
            <a:r>
              <a:rPr lang="fr-FR" sz="2000" dirty="0"/>
              <a:t> action</a:t>
            </a:r>
          </a:p>
          <a:p>
            <a:r>
              <a:rPr lang="fr-FR" sz="2000" dirty="0"/>
              <a:t>=&gt; </a:t>
            </a:r>
            <a:r>
              <a:rPr lang="fr-FR" sz="2000" dirty="0" err="1"/>
              <a:t>this</a:t>
            </a:r>
            <a:r>
              <a:rPr lang="fr-FR" sz="2000" dirty="0"/>
              <a:t> </a:t>
            </a:r>
            <a:r>
              <a:rPr lang="fr-FR" sz="2000" dirty="0" err="1"/>
              <a:t>is</a:t>
            </a:r>
            <a:r>
              <a:rPr lang="fr-FR" sz="2000" dirty="0"/>
              <a:t> "</a:t>
            </a:r>
            <a:r>
              <a:rPr lang="fr-FR" sz="2000" b="1" dirty="0" err="1"/>
              <a:t>Authorization</a:t>
            </a:r>
            <a:r>
              <a:rPr lang="fr-FR" sz="2000" b="1" dirty="0"/>
              <a:t> ROLES checking</a:t>
            </a:r>
            <a:r>
              <a:rPr lang="fr-FR" sz="2000" dirty="0"/>
              <a:t>"</a:t>
            </a:r>
          </a:p>
          <a:p>
            <a:endParaRPr lang="fr-FR" sz="2000" dirty="0"/>
          </a:p>
          <a:p>
            <a:r>
              <a:rPr lang="fr-FR" sz="2000" dirty="0"/>
              <a:t>Example, </a:t>
            </a:r>
            <a:r>
              <a:rPr lang="fr-FR" sz="2000" dirty="0" err="1"/>
              <a:t>some</a:t>
            </a:r>
            <a:r>
              <a:rPr lang="fr-FR" sz="2000" dirty="0"/>
              <a:t> actions </a:t>
            </a:r>
            <a:r>
              <a:rPr lang="fr-FR" sz="2000" dirty="0" err="1"/>
              <a:t>may</a:t>
            </a:r>
            <a:r>
              <a:rPr lang="fr-FR" sz="2000" dirty="0"/>
              <a:t> </a:t>
            </a:r>
            <a:r>
              <a:rPr lang="fr-FR" sz="2000" dirty="0" err="1"/>
              <a:t>be</a:t>
            </a:r>
            <a:r>
              <a:rPr lang="fr-FR" sz="2000" dirty="0"/>
              <a:t> </a:t>
            </a:r>
            <a:r>
              <a:rPr lang="fr-FR" sz="2000" dirty="0" err="1"/>
              <a:t>reserved</a:t>
            </a:r>
            <a:r>
              <a:rPr lang="fr-FR" sz="2000" dirty="0"/>
              <a:t> </a:t>
            </a:r>
            <a:r>
              <a:rPr lang="fr-FR" sz="2000" dirty="0" err="1"/>
              <a:t>only</a:t>
            </a:r>
            <a:r>
              <a:rPr lang="fr-FR" sz="2000" dirty="0"/>
              <a:t> for Admins, </a:t>
            </a:r>
            <a:r>
              <a:rPr lang="fr-FR" sz="2000" dirty="0" err="1"/>
              <a:t>some</a:t>
            </a:r>
            <a:r>
              <a:rPr lang="fr-FR" sz="2000" dirty="0"/>
              <a:t> </a:t>
            </a:r>
            <a:r>
              <a:rPr lang="fr-FR" sz="2000" dirty="0" err="1"/>
              <a:t>other</a:t>
            </a:r>
            <a:r>
              <a:rPr lang="fr-FR" sz="2000" dirty="0"/>
              <a:t> </a:t>
            </a:r>
            <a:r>
              <a:rPr lang="fr-FR" sz="2000" dirty="0" err="1"/>
              <a:t>only</a:t>
            </a:r>
            <a:r>
              <a:rPr lang="fr-FR" sz="2000" dirty="0"/>
              <a:t> for normal </a:t>
            </a:r>
            <a:r>
              <a:rPr lang="fr-FR" sz="2000" dirty="0" err="1"/>
              <a:t>users</a:t>
            </a:r>
            <a:r>
              <a:rPr lang="fr-FR" sz="2000" dirty="0"/>
              <a:t>.</a:t>
            </a:r>
          </a:p>
          <a:p>
            <a:r>
              <a:rPr lang="fr-FR" sz="2000" dirty="0"/>
              <a:t>Most actions on </a:t>
            </a:r>
            <a:r>
              <a:rPr lang="fr-FR" sz="2000" dirty="0" err="1"/>
              <a:t>resources</a:t>
            </a:r>
            <a:r>
              <a:rPr lang="fr-FR" sz="2000" dirty="0"/>
              <a:t> </a:t>
            </a:r>
            <a:r>
              <a:rPr lang="fr-FR" sz="2000" dirty="0" err="1"/>
              <a:t>depends</a:t>
            </a:r>
            <a:r>
              <a:rPr lang="fr-FR" sz="2000" dirty="0"/>
              <a:t> on </a:t>
            </a:r>
            <a:r>
              <a:rPr lang="fr-FR" sz="2000" dirty="0" err="1"/>
              <a:t>both</a:t>
            </a:r>
            <a:r>
              <a:rPr lang="fr-FR" sz="2000" dirty="0"/>
              <a:t> the </a:t>
            </a:r>
            <a:r>
              <a:rPr lang="fr-FR" sz="2000" dirty="0" err="1"/>
              <a:t>resource</a:t>
            </a:r>
            <a:r>
              <a:rPr lang="fr-FR" sz="2000" dirty="0"/>
              <a:t> and the </a:t>
            </a:r>
            <a:r>
              <a:rPr lang="fr-FR" sz="2000" dirty="0" err="1"/>
              <a:t>corresponding</a:t>
            </a:r>
            <a:r>
              <a:rPr lang="fr-FR" sz="2000" dirty="0"/>
              <a:t> user (</a:t>
            </a:r>
            <a:r>
              <a:rPr lang="fr-FR" sz="2000" dirty="0" err="1"/>
              <a:t>without</a:t>
            </a:r>
            <a:r>
              <a:rPr lang="fr-FR" sz="2000" dirty="0"/>
              <a:t> ROLE).</a:t>
            </a:r>
          </a:p>
          <a:p>
            <a:endParaRPr lang="fr-FR" sz="2000" dirty="0"/>
          </a:p>
          <a:p>
            <a:r>
              <a:rPr lang="fr-FR" sz="2000" dirty="0"/>
              <a:t>Example:  a Customer of a Bank can </a:t>
            </a:r>
            <a:r>
              <a:rPr lang="fr-FR" sz="2000" dirty="0" err="1"/>
              <a:t>only</a:t>
            </a:r>
            <a:r>
              <a:rPr lang="fr-FR" sz="2000" dirty="0"/>
              <a:t> </a:t>
            </a:r>
            <a:r>
              <a:rPr lang="fr-FR" sz="2000" dirty="0" err="1"/>
              <a:t>view</a:t>
            </a:r>
            <a:r>
              <a:rPr lang="fr-FR" sz="2000" dirty="0"/>
              <a:t> </a:t>
            </a:r>
            <a:r>
              <a:rPr lang="fr-FR" sz="2000" dirty="0" err="1"/>
              <a:t>is</a:t>
            </a:r>
            <a:r>
              <a:rPr lang="fr-FR" sz="2000" dirty="0"/>
              <a:t> </a:t>
            </a:r>
            <a:r>
              <a:rPr lang="fr-FR" sz="2000" dirty="0" err="1"/>
              <a:t>personnal</a:t>
            </a:r>
            <a:r>
              <a:rPr lang="fr-FR" sz="2000" dirty="0"/>
              <a:t> "Bank </a:t>
            </a:r>
            <a:r>
              <a:rPr lang="fr-FR" sz="2000" dirty="0" err="1"/>
              <a:t>Account</a:t>
            </a:r>
            <a:r>
              <a:rPr lang="fr-FR" sz="2000" dirty="0"/>
              <a:t>", not </a:t>
            </a:r>
            <a:r>
              <a:rPr lang="fr-FR" sz="2000" dirty="0" err="1"/>
              <a:t>others</a:t>
            </a:r>
            <a:r>
              <a:rPr lang="fr-FR" sz="2000" dirty="0"/>
              <a:t> </a:t>
            </a:r>
            <a:r>
              <a:rPr lang="fr-FR" sz="2000" dirty="0" err="1"/>
              <a:t>accounts</a:t>
            </a:r>
            <a:r>
              <a:rPr lang="fr-FR" sz="2000" dirty="0"/>
              <a:t> !!</a:t>
            </a:r>
          </a:p>
          <a:p>
            <a:r>
              <a:rPr lang="fr-FR" sz="2000" dirty="0"/>
              <a:t>Even if </a:t>
            </a:r>
            <a:r>
              <a:rPr lang="fr-FR" sz="2000" dirty="0" err="1"/>
              <a:t>he</a:t>
            </a:r>
            <a:r>
              <a:rPr lang="fr-FR" sz="2000" dirty="0"/>
              <a:t> has </a:t>
            </a:r>
            <a:r>
              <a:rPr lang="fr-FR" sz="2000" dirty="0" err="1"/>
              <a:t>role</a:t>
            </a:r>
            <a:r>
              <a:rPr lang="fr-FR" sz="2000" dirty="0"/>
              <a:t> "ROLE_CUSTOMER"</a:t>
            </a:r>
          </a:p>
        </p:txBody>
      </p:sp>
    </p:spTree>
    <p:extLst>
      <p:ext uri="{BB962C8B-B14F-4D97-AF65-F5344CB8AC3E}">
        <p14:creationId xmlns:p14="http://schemas.microsoft.com/office/powerpoint/2010/main" val="353536867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AECA8-505E-6E9B-E815-A2CFF7C2D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6817"/>
            <a:ext cx="10515600" cy="1859692"/>
          </a:xfrm>
        </p:spPr>
        <p:txBody>
          <a:bodyPr/>
          <a:lstStyle/>
          <a:p>
            <a:pPr algn="ctr"/>
            <a:r>
              <a:rPr lang="fr-FR" dirty="0"/>
              <a:t>NOTICE </a:t>
            </a:r>
            <a:r>
              <a:rPr lang="fr-FR" dirty="0" err="1"/>
              <a:t>Request</a:t>
            </a:r>
            <a:r>
              <a:rPr lang="fr-FR" dirty="0"/>
              <a:t> [2/3] ... </a:t>
            </a:r>
            <a:r>
              <a:rPr lang="fr-FR" dirty="0" err="1"/>
              <a:t>special</a:t>
            </a:r>
            <a:r>
              <a:rPr lang="fr-FR" dirty="0"/>
              <a:t> </a:t>
            </a:r>
            <a:br>
              <a:rPr lang="fr-FR" dirty="0"/>
            </a:br>
            <a:r>
              <a:rPr lang="fr-FR" dirty="0"/>
              <a:t>explicit configuration on server to </a:t>
            </a:r>
            <a:r>
              <a:rPr lang="fr-FR" dirty="0" err="1"/>
              <a:t>allow</a:t>
            </a:r>
            <a:r>
              <a:rPr lang="fr-FR" dirty="0"/>
              <a:t> </a:t>
            </a:r>
            <a:br>
              <a:rPr lang="fr-FR" dirty="0"/>
            </a:br>
            <a:r>
              <a:rPr lang="fr-FR" dirty="0"/>
              <a:t>"un-</a:t>
            </a:r>
            <a:r>
              <a:rPr lang="fr-FR" dirty="0" err="1"/>
              <a:t>authenticated</a:t>
            </a:r>
            <a:r>
              <a:rPr lang="fr-FR" dirty="0"/>
              <a:t>"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BE91EF-B52D-DDB1-D266-24EF2CF52B51}"/>
              </a:ext>
            </a:extLst>
          </p:cNvPr>
          <p:cNvSpPr txBox="1"/>
          <p:nvPr/>
        </p:nvSpPr>
        <p:spPr>
          <a:xfrm>
            <a:off x="766119" y="2607274"/>
            <a:ext cx="10710048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on the backend  (java) </a:t>
            </a:r>
            <a:r>
              <a:rPr lang="fr-FR" sz="2400" dirty="0" err="1"/>
              <a:t>side</a:t>
            </a:r>
            <a:r>
              <a:rPr lang="fr-FR" sz="2400" dirty="0"/>
              <a:t>, "http POST /api/</a:t>
            </a:r>
            <a:r>
              <a:rPr lang="fr-FR" sz="2400" dirty="0" err="1"/>
              <a:t>authenticate</a:t>
            </a:r>
            <a:r>
              <a:rPr lang="fr-FR" sz="2400" dirty="0"/>
              <a:t>" </a:t>
            </a:r>
            <a:r>
              <a:rPr lang="fr-FR" sz="2400" dirty="0" err="1"/>
              <a:t>is</a:t>
            </a:r>
            <a:r>
              <a:rPr lang="fr-FR" sz="2400" dirty="0"/>
              <a:t> an </a:t>
            </a:r>
            <a:r>
              <a:rPr lang="fr-FR" sz="2400" dirty="0" err="1"/>
              <a:t>exceptional</a:t>
            </a:r>
            <a:r>
              <a:rPr lang="fr-FR" sz="2400" dirty="0"/>
              <a:t> </a:t>
            </a:r>
            <a:r>
              <a:rPr lang="fr-FR" sz="2400" dirty="0" err="1"/>
              <a:t>Rest</a:t>
            </a:r>
            <a:r>
              <a:rPr lang="fr-FR" sz="2400" dirty="0"/>
              <a:t> API </a:t>
            </a:r>
          </a:p>
          <a:p>
            <a:r>
              <a:rPr lang="fr-FR" sz="2400" dirty="0" err="1"/>
              <a:t>that</a:t>
            </a:r>
            <a:r>
              <a:rPr lang="fr-FR" sz="2400" dirty="0"/>
              <a:t> </a:t>
            </a:r>
            <a:r>
              <a:rPr lang="fr-FR" sz="2400" dirty="0" err="1"/>
              <a:t>accepts</a:t>
            </a:r>
            <a:r>
              <a:rPr lang="fr-FR" sz="2400" dirty="0"/>
              <a:t> </a:t>
            </a:r>
            <a:r>
              <a:rPr lang="fr-FR" sz="2400" dirty="0" err="1"/>
              <a:t>being</a:t>
            </a:r>
            <a:r>
              <a:rPr lang="fr-FR" sz="2400" dirty="0"/>
              <a:t> </a:t>
            </a:r>
            <a:r>
              <a:rPr lang="fr-FR" sz="2400" dirty="0" err="1"/>
              <a:t>called</a:t>
            </a:r>
            <a:r>
              <a:rPr lang="fr-FR" sz="2400" dirty="0"/>
              <a:t> </a:t>
            </a:r>
            <a:r>
              <a:rPr lang="fr-FR" sz="2400" dirty="0" err="1"/>
              <a:t>with</a:t>
            </a:r>
            <a:r>
              <a:rPr lang="fr-FR" sz="2400" dirty="0"/>
              <a:t> un-</a:t>
            </a:r>
            <a:r>
              <a:rPr lang="fr-FR" sz="2400" dirty="0" err="1"/>
              <a:t>authenticated</a:t>
            </a:r>
            <a:r>
              <a:rPr lang="fr-FR" sz="2400" dirty="0"/>
              <a:t> mode  (= ".</a:t>
            </a:r>
            <a:r>
              <a:rPr lang="fr-FR" sz="2400" dirty="0" err="1"/>
              <a:t>permitAll</a:t>
            </a:r>
            <a:r>
              <a:rPr lang="fr-FR" sz="2400" dirty="0"/>
              <a:t>()" )</a:t>
            </a:r>
          </a:p>
          <a:p>
            <a:endParaRPr lang="fr-FR" sz="2400" dirty="0"/>
          </a:p>
          <a:p>
            <a:endParaRPr lang="fr-FR" sz="2400" dirty="0"/>
          </a:p>
          <a:p>
            <a:r>
              <a:rPr lang="fr-FR" sz="2400" dirty="0" err="1"/>
              <a:t>Other</a:t>
            </a:r>
            <a:r>
              <a:rPr lang="fr-FR" sz="2400" dirty="0"/>
              <a:t> </a:t>
            </a:r>
            <a:r>
              <a:rPr lang="fr-FR" sz="2400" dirty="0" err="1"/>
              <a:t>similar</a:t>
            </a:r>
            <a:r>
              <a:rPr lang="fr-FR" sz="2400" dirty="0"/>
              <a:t> </a:t>
            </a:r>
            <a:r>
              <a:rPr lang="fr-FR" sz="2400" dirty="0" err="1"/>
              <a:t>endpoints</a:t>
            </a:r>
            <a:r>
              <a:rPr lang="fr-FR" sz="2400" dirty="0"/>
              <a:t> are for </a:t>
            </a:r>
          </a:p>
          <a:p>
            <a:r>
              <a:rPr lang="fr-FR" sz="2400" dirty="0"/>
              <a:t>- </a:t>
            </a:r>
            <a:r>
              <a:rPr lang="fr-FR" sz="2400" dirty="0" err="1"/>
              <a:t>getting</a:t>
            </a:r>
            <a:r>
              <a:rPr lang="fr-FR" sz="2400" dirty="0"/>
              <a:t> public content files, </a:t>
            </a:r>
          </a:p>
          <a:p>
            <a:r>
              <a:rPr lang="fr-FR" sz="2400" dirty="0"/>
              <a:t>- </a:t>
            </a:r>
            <a:r>
              <a:rPr lang="fr-FR" sz="2400" dirty="0" err="1"/>
              <a:t>health</a:t>
            </a:r>
            <a:r>
              <a:rPr lang="fr-FR" sz="2400" dirty="0"/>
              <a:t>-check, monitoring, ..</a:t>
            </a:r>
          </a:p>
          <a:p>
            <a:r>
              <a:rPr lang="fr-FR" sz="2400" dirty="0"/>
              <a:t>- </a:t>
            </a:r>
            <a:r>
              <a:rPr lang="fr-FR" sz="2400" dirty="0" err="1"/>
              <a:t>asking</a:t>
            </a:r>
            <a:r>
              <a:rPr lang="fr-FR" sz="2400" dirty="0"/>
              <a:t> an email to "reset </a:t>
            </a:r>
            <a:r>
              <a:rPr lang="fr-FR" sz="2400" dirty="0" err="1"/>
              <a:t>your</a:t>
            </a:r>
            <a:r>
              <a:rPr lang="fr-FR" sz="2400" dirty="0"/>
              <a:t> </a:t>
            </a:r>
            <a:r>
              <a:rPr lang="fr-FR" sz="2400" dirty="0" err="1"/>
              <a:t>forgotten</a:t>
            </a:r>
            <a:r>
              <a:rPr lang="fr-FR" sz="2400" dirty="0"/>
              <a:t> </a:t>
            </a:r>
            <a:r>
              <a:rPr lang="fr-FR" sz="2400" dirty="0" err="1"/>
              <a:t>password</a:t>
            </a:r>
            <a:r>
              <a:rPr lang="fr-FR" sz="2400" dirty="0"/>
              <a:t>"</a:t>
            </a:r>
          </a:p>
          <a:p>
            <a:r>
              <a:rPr lang="fr-FR" sz="2400" dirty="0"/>
              <a:t>- </a:t>
            </a:r>
            <a:r>
              <a:rPr lang="fr-FR" sz="2400" dirty="0" err="1"/>
              <a:t>asking</a:t>
            </a:r>
            <a:r>
              <a:rPr lang="fr-FR" sz="2400" dirty="0"/>
              <a:t> an email to "</a:t>
            </a:r>
            <a:r>
              <a:rPr lang="fr-FR" sz="2400" dirty="0" err="1"/>
              <a:t>register</a:t>
            </a:r>
            <a:r>
              <a:rPr lang="fr-FR" sz="2400" dirty="0"/>
              <a:t>" a new </a:t>
            </a:r>
            <a:r>
              <a:rPr lang="fr-FR" sz="2400" dirty="0" err="1"/>
              <a:t>account</a:t>
            </a: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241061535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DFE3F-4D9B-B1F1-E943-50BB399B1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887" y="0"/>
            <a:ext cx="11899556" cy="970005"/>
          </a:xfrm>
        </p:spPr>
        <p:txBody>
          <a:bodyPr/>
          <a:lstStyle/>
          <a:p>
            <a:pPr algn="ctr"/>
            <a:r>
              <a:rPr lang="fr-FR" dirty="0"/>
              <a:t>Backend Security Config  </a:t>
            </a:r>
            <a:br>
              <a:rPr lang="fr-FR" dirty="0"/>
            </a:br>
            <a:r>
              <a:rPr lang="fr-FR" dirty="0"/>
              <a:t>.</a:t>
            </a:r>
            <a:r>
              <a:rPr lang="fr-FR" dirty="0" err="1"/>
              <a:t>permitAll</a:t>
            </a:r>
            <a:r>
              <a:rPr lang="fr-FR" dirty="0"/>
              <a:t>()  for </a:t>
            </a:r>
            <a:r>
              <a:rPr lang="fr-FR" dirty="0" err="1"/>
              <a:t>special</a:t>
            </a:r>
            <a:r>
              <a:rPr lang="fr-FR" dirty="0"/>
              <a:t> </a:t>
            </a:r>
            <a:r>
              <a:rPr lang="fr-FR" dirty="0" err="1"/>
              <a:t>methods</a:t>
            </a: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131D4B8-D10D-9A7B-5083-6ABE8E2ACC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8865" y="1083876"/>
            <a:ext cx="9152418" cy="5774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3161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7B9B0-F13E-1491-BDEC-CA16B08BC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48215"/>
          </a:xfrm>
        </p:spPr>
        <p:txBody>
          <a:bodyPr/>
          <a:lstStyle/>
          <a:p>
            <a:pPr algn="ctr"/>
            <a:r>
              <a:rPr lang="fr-FR" dirty="0" err="1"/>
              <a:t>Choose</a:t>
            </a:r>
            <a:r>
              <a:rPr lang="fr-FR" dirty="0"/>
              <a:t> App Type &gt; Security Type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D3ACB0-562E-2D95-C61B-D73AF2AA58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2125" y="2709862"/>
            <a:ext cx="8667750" cy="143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0360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0040D-2BED-6611-5CB4-19E5A5698A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935" y="0"/>
            <a:ext cx="11850129" cy="1325563"/>
          </a:xfrm>
        </p:spPr>
        <p:txBody>
          <a:bodyPr/>
          <a:lstStyle/>
          <a:p>
            <a:pPr algn="ctr"/>
            <a:r>
              <a:rPr lang="fr-FR" dirty="0"/>
              <a:t>Backend Code for Http POST /api/</a:t>
            </a:r>
            <a:r>
              <a:rPr lang="fr-FR" dirty="0" err="1"/>
              <a:t>authenticate</a:t>
            </a:r>
            <a:br>
              <a:rPr lang="fr-FR" dirty="0"/>
            </a:br>
            <a:r>
              <a:rPr lang="fr-FR" dirty="0"/>
              <a:t>... check </a:t>
            </a:r>
            <a:r>
              <a:rPr lang="fr-FR" dirty="0" err="1"/>
              <a:t>password</a:t>
            </a:r>
            <a:r>
              <a:rPr lang="fr-FR" dirty="0"/>
              <a:t> </a:t>
            </a:r>
            <a:r>
              <a:rPr lang="fr-FR" dirty="0" err="1"/>
              <a:t>then</a:t>
            </a:r>
            <a:r>
              <a:rPr lang="fr-FR" dirty="0"/>
              <a:t> </a:t>
            </a:r>
            <a:r>
              <a:rPr lang="fr-FR" dirty="0" err="1"/>
              <a:t>create</a:t>
            </a:r>
            <a:r>
              <a:rPr lang="fr-FR" dirty="0"/>
              <a:t> a JWT </a:t>
            </a:r>
            <a:r>
              <a:rPr lang="fr-FR" dirty="0" err="1"/>
              <a:t>Token</a:t>
            </a: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312CAB-F125-70BA-8CCB-8CB1FB0B5B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8285" y="2646058"/>
            <a:ext cx="9895428" cy="32464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25B2249-DFB5-33E3-2789-1551745B6F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4569" y="1747730"/>
            <a:ext cx="4019898" cy="69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86008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048BC1-3C95-2BA4-8DD5-095D9E88B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Analysis</a:t>
            </a:r>
            <a:r>
              <a:rPr lang="fr-FR" dirty="0"/>
              <a:t> of a JWT </a:t>
            </a:r>
            <a:r>
              <a:rPr lang="fr-FR" dirty="0" err="1"/>
              <a:t>Token</a:t>
            </a:r>
            <a:endParaRPr lang="fr-F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C5AD63-070B-0E9D-1EAE-7E467241AC81}"/>
              </a:ext>
            </a:extLst>
          </p:cNvPr>
          <p:cNvSpPr txBox="1"/>
          <p:nvPr/>
        </p:nvSpPr>
        <p:spPr>
          <a:xfrm>
            <a:off x="1081218" y="3429000"/>
            <a:ext cx="12586972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JWT </a:t>
            </a:r>
            <a:r>
              <a:rPr lang="fr-FR" dirty="0" err="1"/>
              <a:t>Token</a:t>
            </a:r>
            <a:r>
              <a:rPr lang="fr-FR" dirty="0"/>
              <a:t> = </a:t>
            </a:r>
            <a:r>
              <a:rPr lang="fr-FR" b="1" dirty="0"/>
              <a:t>3 parts </a:t>
            </a:r>
            <a:r>
              <a:rPr lang="fr-FR" b="1" dirty="0" err="1"/>
              <a:t>separated</a:t>
            </a:r>
            <a:r>
              <a:rPr lang="fr-FR" b="1" dirty="0"/>
              <a:t> by (2) "."</a:t>
            </a:r>
          </a:p>
          <a:p>
            <a:r>
              <a:rPr lang="fr-FR" b="1" dirty="0"/>
              <a:t>part 1,2 are </a:t>
            </a:r>
            <a:r>
              <a:rPr lang="fr-FR" b="1" dirty="0" err="1"/>
              <a:t>only</a:t>
            </a:r>
            <a:r>
              <a:rPr lang="fr-FR" b="1" dirty="0"/>
              <a:t> made of base64 </a:t>
            </a:r>
            <a:r>
              <a:rPr lang="fr-FR" b="1" dirty="0" err="1"/>
              <a:t>characters</a:t>
            </a:r>
            <a:r>
              <a:rPr lang="fr-FR" b="1" dirty="0"/>
              <a:t> (no ".")</a:t>
            </a:r>
          </a:p>
          <a:p>
            <a:r>
              <a:rPr lang="fr-FR" b="1" dirty="0"/>
              <a:t>part3 </a:t>
            </a:r>
            <a:r>
              <a:rPr lang="fr-FR" b="1" dirty="0" err="1"/>
              <a:t>is</a:t>
            </a:r>
            <a:r>
              <a:rPr lang="fr-FR" b="1" dirty="0"/>
              <a:t> made of ascii</a:t>
            </a:r>
          </a:p>
          <a:p>
            <a:endParaRPr lang="fr-FR" dirty="0"/>
          </a:p>
          <a:p>
            <a:r>
              <a:rPr lang="fr-FR" dirty="0"/>
              <a:t>eyJhbGciOiJIUzUxMiJ9</a:t>
            </a:r>
          </a:p>
          <a:p>
            <a:r>
              <a:rPr lang="fr-FR" b="1" dirty="0"/>
              <a:t>.</a:t>
            </a:r>
          </a:p>
          <a:p>
            <a:r>
              <a:rPr lang="fr-FR" dirty="0"/>
              <a:t>eyJzdWIiOiJhZG1pbiIsImV4cCI6MTczMjExOTMwMCwiYXV0aCI6IlJPTEVfQURNSU4gUk9MRV9VU0VSIiwiaWF0IjoxNzMyMDMyOTAwfQ</a:t>
            </a:r>
          </a:p>
          <a:p>
            <a:r>
              <a:rPr lang="fr-FR" b="1" dirty="0"/>
              <a:t>.</a:t>
            </a:r>
          </a:p>
          <a:p>
            <a:r>
              <a:rPr lang="fr-FR" dirty="0"/>
              <a:t>G9uNF_VPgAjUsO86TlnRo-ihqvB62Ql_6vSfr6hr_f2BQPhofB7D6XQTLqe6O001lhQCHCvmuIJOjPh8ZbELuQ</a:t>
            </a:r>
          </a:p>
          <a:p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B34F65-A212-9D30-36ED-2873C1FCF8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593" y="1784727"/>
            <a:ext cx="10608530" cy="136006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BDE04FA-DF92-B097-B015-72AEA99234DF}"/>
              </a:ext>
            </a:extLst>
          </p:cNvPr>
          <p:cNvSpPr/>
          <p:nvPr/>
        </p:nvSpPr>
        <p:spPr>
          <a:xfrm>
            <a:off x="4520056" y="2360141"/>
            <a:ext cx="187868" cy="33981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F6A9913-503B-6050-1B0F-0A57FBA6765E}"/>
              </a:ext>
            </a:extLst>
          </p:cNvPr>
          <p:cNvSpPr/>
          <p:nvPr/>
        </p:nvSpPr>
        <p:spPr>
          <a:xfrm>
            <a:off x="2899260" y="2294856"/>
            <a:ext cx="9185647" cy="47305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0B0E6F4-3FE1-273D-5035-9AA239485F37}"/>
              </a:ext>
            </a:extLst>
          </p:cNvPr>
          <p:cNvSpPr/>
          <p:nvPr/>
        </p:nvSpPr>
        <p:spPr>
          <a:xfrm>
            <a:off x="11672559" y="2360141"/>
            <a:ext cx="187868" cy="33981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7B1B199-3BC0-4B00-62FD-DBF9B76299E2}"/>
              </a:ext>
            </a:extLst>
          </p:cNvPr>
          <p:cNvSpPr txBox="1"/>
          <p:nvPr/>
        </p:nvSpPr>
        <p:spPr>
          <a:xfrm>
            <a:off x="11650362" y="2330619"/>
            <a:ext cx="2100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7289680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7B9B0-F13E-1491-BDEC-CA16B08BC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48215"/>
          </a:xfrm>
        </p:spPr>
        <p:txBody>
          <a:bodyPr/>
          <a:lstStyle/>
          <a:p>
            <a:pPr algn="ctr"/>
            <a:r>
              <a:rPr lang="fr-FR" dirty="0"/>
              <a:t>JWT </a:t>
            </a:r>
            <a:r>
              <a:rPr lang="fr-FR" dirty="0" err="1"/>
              <a:t>Token</a:t>
            </a:r>
            <a:r>
              <a:rPr lang="fr-FR" dirty="0"/>
              <a:t> Part 1:  </a:t>
            </a:r>
            <a:r>
              <a:rPr lang="fr-FR" dirty="0" err="1"/>
              <a:t>token</a:t>
            </a:r>
            <a:r>
              <a:rPr lang="fr-FR" dirty="0"/>
              <a:t> </a:t>
            </a:r>
            <a:r>
              <a:rPr lang="fr-FR" dirty="0" err="1"/>
              <a:t>sign</a:t>
            </a:r>
            <a:r>
              <a:rPr lang="fr-FR" dirty="0"/>
              <a:t> </a:t>
            </a:r>
            <a:r>
              <a:rPr lang="fr-FR" dirty="0" err="1"/>
              <a:t>algorithm</a:t>
            </a:r>
            <a:endParaRPr lang="fr-F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5C121B4-1D29-412A-0886-6C9A8272FA17}"/>
              </a:ext>
            </a:extLst>
          </p:cNvPr>
          <p:cNvSpPr txBox="1"/>
          <p:nvPr/>
        </p:nvSpPr>
        <p:spPr>
          <a:xfrm>
            <a:off x="2955473" y="2811162"/>
            <a:ext cx="715830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dirty="0"/>
              <a:t>$ </a:t>
            </a:r>
            <a:r>
              <a:rPr lang="fr-FR" sz="3200" b="1" dirty="0" err="1"/>
              <a:t>echo</a:t>
            </a:r>
            <a:r>
              <a:rPr lang="fr-FR" sz="3200" b="1" dirty="0"/>
              <a:t> </a:t>
            </a:r>
            <a:r>
              <a:rPr lang="fr-FR" sz="3200" dirty="0"/>
              <a:t>eyJhbGciOiJIUzUxMiJ9 </a:t>
            </a:r>
            <a:r>
              <a:rPr lang="fr-FR" sz="3200" b="1" dirty="0"/>
              <a:t>| base64 -d</a:t>
            </a:r>
          </a:p>
          <a:p>
            <a:r>
              <a:rPr lang="fr-FR" sz="3200" dirty="0"/>
              <a:t>{"alg":"HS512"}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1295839-112D-4736-9A23-0D35C65F4994}"/>
              </a:ext>
            </a:extLst>
          </p:cNvPr>
          <p:cNvSpPr txBox="1"/>
          <p:nvPr/>
        </p:nvSpPr>
        <p:spPr>
          <a:xfrm>
            <a:off x="1390136" y="1797908"/>
            <a:ext cx="40738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 err="1"/>
              <a:t>decoding</a:t>
            </a:r>
            <a:r>
              <a:rPr lang="fr-FR" sz="2800" dirty="0"/>
              <a:t> part 1 as base 64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C85E373-11B3-E5E9-D36E-BA62C36CEECB}"/>
              </a:ext>
            </a:extLst>
          </p:cNvPr>
          <p:cNvSpPr/>
          <p:nvPr/>
        </p:nvSpPr>
        <p:spPr>
          <a:xfrm>
            <a:off x="8017017" y="2811162"/>
            <a:ext cx="2096761" cy="55605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FDD4924-31D0-61E2-3CD1-AA1C03D1103E}"/>
              </a:ext>
            </a:extLst>
          </p:cNvPr>
          <p:cNvSpPr/>
          <p:nvPr/>
        </p:nvSpPr>
        <p:spPr>
          <a:xfrm>
            <a:off x="3006354" y="3349770"/>
            <a:ext cx="2739538" cy="53860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4598562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772E0515-0B02-C9EE-9FD7-A3FCF7FEF5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48215"/>
          </a:xfrm>
        </p:spPr>
        <p:txBody>
          <a:bodyPr/>
          <a:lstStyle/>
          <a:p>
            <a:pPr algn="ctr"/>
            <a:r>
              <a:rPr lang="fr-FR" dirty="0"/>
              <a:t>JWT </a:t>
            </a:r>
            <a:r>
              <a:rPr lang="fr-FR" dirty="0" err="1"/>
              <a:t>Token</a:t>
            </a:r>
            <a:r>
              <a:rPr lang="fr-FR" dirty="0"/>
              <a:t> Part 2:  </a:t>
            </a:r>
            <a:r>
              <a:rPr lang="fr-FR" dirty="0" err="1"/>
              <a:t>token</a:t>
            </a:r>
            <a:r>
              <a:rPr lang="fr-FR" dirty="0"/>
              <a:t> data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72357E-2986-F5F5-8725-465108824C99}"/>
              </a:ext>
            </a:extLst>
          </p:cNvPr>
          <p:cNvSpPr txBox="1"/>
          <p:nvPr/>
        </p:nvSpPr>
        <p:spPr>
          <a:xfrm>
            <a:off x="432486" y="1884405"/>
            <a:ext cx="11677136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/>
              <a:t>$ </a:t>
            </a:r>
            <a:r>
              <a:rPr lang="fr-FR" sz="2400" b="1" dirty="0" err="1"/>
              <a:t>echo</a:t>
            </a:r>
            <a:r>
              <a:rPr lang="fr-FR" sz="2400" b="1" dirty="0"/>
              <a:t> </a:t>
            </a:r>
            <a:r>
              <a:rPr lang="fr-FR" sz="2400" dirty="0"/>
              <a:t>eyJzdWIiOiJhZG1pbiIsImV4cCI6MTczMjExOTMwMCwiYXV0aCI6IlJPTEVfQURNSU4gUk9MRV9VU0VSIiwiaWF0IjoxNzMyMDMyOTAwfQ</a:t>
            </a:r>
            <a:r>
              <a:rPr lang="fr-FR" sz="2400" b="1" dirty="0"/>
              <a:t>== | base64 -d</a:t>
            </a:r>
          </a:p>
          <a:p>
            <a:r>
              <a:rPr lang="fr-FR" sz="2400" dirty="0"/>
              <a:t>{"sub":"admin","exp":1732119300,"auth":"ROLE_ADMIN ROLE_USER","iat":1732032900}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2123271-8C88-A37C-1F0B-2CD2F86070CE}"/>
              </a:ext>
            </a:extLst>
          </p:cNvPr>
          <p:cNvSpPr txBox="1"/>
          <p:nvPr/>
        </p:nvSpPr>
        <p:spPr>
          <a:xfrm>
            <a:off x="432486" y="4312157"/>
            <a:ext cx="263790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 err="1"/>
              <a:t>subject</a:t>
            </a:r>
            <a:endParaRPr lang="fr-FR" sz="2400" b="1" dirty="0"/>
          </a:p>
          <a:p>
            <a:r>
              <a:rPr lang="fr-FR" sz="2400" dirty="0"/>
              <a:t>(=</a:t>
            </a:r>
            <a:r>
              <a:rPr lang="fr-FR" sz="2400" dirty="0" err="1"/>
              <a:t>username</a:t>
            </a:r>
            <a:r>
              <a:rPr lang="fr-FR" sz="2400" dirty="0"/>
              <a:t>)</a:t>
            </a:r>
          </a:p>
          <a:p>
            <a:r>
              <a:rPr lang="fr-FR" sz="2400" dirty="0" err="1"/>
              <a:t>bearer</a:t>
            </a:r>
            <a:r>
              <a:rPr lang="fr-FR" sz="2400" dirty="0"/>
              <a:t> of </a:t>
            </a:r>
            <a:r>
              <a:rPr lang="fr-FR" sz="2400" dirty="0" err="1"/>
              <a:t>this</a:t>
            </a:r>
            <a:r>
              <a:rPr lang="fr-FR" sz="2400" dirty="0"/>
              <a:t> </a:t>
            </a:r>
            <a:r>
              <a:rPr lang="fr-FR" sz="2400" dirty="0" err="1"/>
              <a:t>token</a:t>
            </a:r>
            <a:endParaRPr lang="fr-FR" sz="2400" dirty="0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A12ECAC5-B82F-04AD-21EA-8E64DA5DB701}"/>
              </a:ext>
            </a:extLst>
          </p:cNvPr>
          <p:cNvSpPr/>
          <p:nvPr/>
        </p:nvSpPr>
        <p:spPr>
          <a:xfrm rot="16200000">
            <a:off x="633284" y="3691581"/>
            <a:ext cx="624016" cy="38306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B4B4CDA7-E6E5-FD08-A041-514C657A1F75}"/>
              </a:ext>
            </a:extLst>
          </p:cNvPr>
          <p:cNvSpPr/>
          <p:nvPr/>
        </p:nvSpPr>
        <p:spPr>
          <a:xfrm rot="16200000">
            <a:off x="3689521" y="3691581"/>
            <a:ext cx="624016" cy="38306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5910036C-A3E3-A8F6-F1BD-66D6F21FB932}"/>
              </a:ext>
            </a:extLst>
          </p:cNvPr>
          <p:cNvSpPr/>
          <p:nvPr/>
        </p:nvSpPr>
        <p:spPr>
          <a:xfrm rot="16200000">
            <a:off x="6881683" y="3691581"/>
            <a:ext cx="624016" cy="38306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9AD3DEF7-D65C-A518-28E6-33DE55885BB6}"/>
              </a:ext>
            </a:extLst>
          </p:cNvPr>
          <p:cNvSpPr/>
          <p:nvPr/>
        </p:nvSpPr>
        <p:spPr>
          <a:xfrm rot="16200000">
            <a:off x="10073844" y="3691580"/>
            <a:ext cx="624016" cy="38306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930684-C368-D867-9762-3FF4510127FE}"/>
              </a:ext>
            </a:extLst>
          </p:cNvPr>
          <p:cNvSpPr txBox="1"/>
          <p:nvPr/>
        </p:nvSpPr>
        <p:spPr>
          <a:xfrm>
            <a:off x="3340443" y="4312157"/>
            <a:ext cx="303705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 err="1"/>
              <a:t>expiry</a:t>
            </a:r>
            <a:r>
              <a:rPr lang="fr-FR" sz="2400" b="1" dirty="0"/>
              <a:t> time</a:t>
            </a:r>
          </a:p>
          <a:p>
            <a:r>
              <a:rPr lang="fr-FR" sz="2400" dirty="0"/>
              <a:t>in seconds </a:t>
            </a:r>
            <a:r>
              <a:rPr lang="fr-FR" sz="2400" dirty="0" err="1"/>
              <a:t>since</a:t>
            </a:r>
            <a:r>
              <a:rPr lang="fr-FR" sz="2400" dirty="0"/>
              <a:t> </a:t>
            </a:r>
            <a:r>
              <a:rPr lang="fr-FR" sz="2400" dirty="0" err="1"/>
              <a:t>epoch</a:t>
            </a:r>
            <a:endParaRPr lang="fr-FR" sz="2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1A8356-3C60-111A-55A3-E1CDF838ED31}"/>
              </a:ext>
            </a:extLst>
          </p:cNvPr>
          <p:cNvSpPr txBox="1"/>
          <p:nvPr/>
        </p:nvSpPr>
        <p:spPr>
          <a:xfrm>
            <a:off x="6755027" y="4290255"/>
            <a:ext cx="23167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 err="1"/>
              <a:t>authorized</a:t>
            </a:r>
            <a:r>
              <a:rPr lang="fr-FR" sz="2400" b="1" dirty="0"/>
              <a:t> </a:t>
            </a:r>
            <a:r>
              <a:rPr lang="fr-FR" sz="2400" b="1" dirty="0" err="1"/>
              <a:t>Roles</a:t>
            </a:r>
            <a:endParaRPr lang="fr-FR" sz="240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C67ED0-3ED2-6000-3546-88DA894AA5FA}"/>
              </a:ext>
            </a:extLst>
          </p:cNvPr>
          <p:cNvSpPr txBox="1"/>
          <p:nvPr/>
        </p:nvSpPr>
        <p:spPr>
          <a:xfrm>
            <a:off x="9999367" y="4265990"/>
            <a:ext cx="156228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/>
              <a:t>time</a:t>
            </a:r>
          </a:p>
          <a:p>
            <a:r>
              <a:rPr lang="fr-FR" sz="2400" dirty="0"/>
              <a:t>in seconds </a:t>
            </a:r>
          </a:p>
          <a:p>
            <a:r>
              <a:rPr lang="fr-FR" sz="2400" dirty="0" err="1"/>
              <a:t>since</a:t>
            </a:r>
            <a:r>
              <a:rPr lang="fr-FR" sz="2400" dirty="0"/>
              <a:t> </a:t>
            </a:r>
            <a:r>
              <a:rPr lang="fr-FR" sz="2400" dirty="0" err="1"/>
              <a:t>epoc</a:t>
            </a:r>
            <a:endParaRPr lang="fr-FR" sz="24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4B65563-773D-C622-4F7E-E242AC0AEE2E}"/>
              </a:ext>
            </a:extLst>
          </p:cNvPr>
          <p:cNvSpPr/>
          <p:nvPr/>
        </p:nvSpPr>
        <p:spPr>
          <a:xfrm>
            <a:off x="5836051" y="2644345"/>
            <a:ext cx="1549170" cy="33933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5CEC15B-7398-797D-E74C-1B8AB2E8EBFE}"/>
              </a:ext>
            </a:extLst>
          </p:cNvPr>
          <p:cNvSpPr/>
          <p:nvPr/>
        </p:nvSpPr>
        <p:spPr>
          <a:xfrm>
            <a:off x="448961" y="3029841"/>
            <a:ext cx="11221996" cy="39951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347882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7B9B0-F13E-1491-BDEC-CA16B08BC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48215"/>
          </a:xfrm>
        </p:spPr>
        <p:txBody>
          <a:bodyPr/>
          <a:lstStyle/>
          <a:p>
            <a:pPr algn="ctr"/>
            <a:r>
              <a:rPr lang="fr-FR" dirty="0"/>
              <a:t>JWT </a:t>
            </a:r>
            <a:r>
              <a:rPr lang="fr-FR" dirty="0" err="1"/>
              <a:t>Token</a:t>
            </a:r>
            <a:r>
              <a:rPr lang="fr-FR" dirty="0"/>
              <a:t> Part 3:  </a:t>
            </a:r>
            <a:r>
              <a:rPr lang="fr-FR" dirty="0" err="1"/>
              <a:t>Cryptographic</a:t>
            </a:r>
            <a:r>
              <a:rPr lang="fr-FR" dirty="0"/>
              <a:t> Signature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800E37-84FD-8AF0-9D1D-DB7E346F67E9}"/>
              </a:ext>
            </a:extLst>
          </p:cNvPr>
          <p:cNvSpPr txBox="1"/>
          <p:nvPr/>
        </p:nvSpPr>
        <p:spPr>
          <a:xfrm>
            <a:off x="5460657" y="2873140"/>
            <a:ext cx="609497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G9uNF_VPgAjUsO86TlnRo-ihqvB62Ql_6vSfr6hr_f2BQPhofB7D6XQTLqe6O001lhQCHCvmuIJOjPh8ZbELuQ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17F7EFE7-1462-24EC-27E3-556C8199B329}"/>
              </a:ext>
            </a:extLst>
          </p:cNvPr>
          <p:cNvSpPr/>
          <p:nvPr/>
        </p:nvSpPr>
        <p:spPr>
          <a:xfrm>
            <a:off x="4554410" y="3143275"/>
            <a:ext cx="815546" cy="38306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8E19865-F3DA-EB5D-47CA-DC5BBD6E7438}"/>
              </a:ext>
            </a:extLst>
          </p:cNvPr>
          <p:cNvSpPr txBox="1"/>
          <p:nvPr/>
        </p:nvSpPr>
        <p:spPr>
          <a:xfrm>
            <a:off x="3111026" y="2880004"/>
            <a:ext cx="148309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err="1"/>
              <a:t>Sign</a:t>
            </a:r>
            <a:endParaRPr lang="fr-FR" b="1" dirty="0"/>
          </a:p>
          <a:p>
            <a:r>
              <a:rPr lang="fr-FR" b="1" dirty="0"/>
              <a:t>( </a:t>
            </a:r>
            <a:r>
              <a:rPr lang="fr-FR" b="1" dirty="0" err="1"/>
              <a:t>doable</a:t>
            </a:r>
            <a:r>
              <a:rPr lang="fr-FR" b="1" dirty="0"/>
              <a:t> </a:t>
            </a:r>
            <a:r>
              <a:rPr lang="fr-FR" b="1" dirty="0" err="1"/>
              <a:t>only</a:t>
            </a:r>
            <a:r>
              <a:rPr lang="fr-FR" b="1" dirty="0"/>
              <a:t> </a:t>
            </a:r>
          </a:p>
          <a:p>
            <a:r>
              <a:rPr lang="fr-FR" b="1" dirty="0"/>
              <a:t>   by server)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73BA71-CF45-232E-3835-DB1C3B3F8276}"/>
              </a:ext>
            </a:extLst>
          </p:cNvPr>
          <p:cNvSpPr txBox="1"/>
          <p:nvPr/>
        </p:nvSpPr>
        <p:spPr>
          <a:xfrm>
            <a:off x="786937" y="3756798"/>
            <a:ext cx="1612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&lt;&lt;</a:t>
            </a:r>
            <a:r>
              <a:rPr lang="fr-FR" dirty="0" err="1"/>
              <a:t>tokenData</a:t>
            </a:r>
            <a:r>
              <a:rPr lang="fr-FR" dirty="0"/>
              <a:t>&gt;&gt;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8AD78F7-C4D9-C12C-1C1F-4D4EB837C776}"/>
              </a:ext>
            </a:extLst>
          </p:cNvPr>
          <p:cNvSpPr txBox="1"/>
          <p:nvPr/>
        </p:nvSpPr>
        <p:spPr>
          <a:xfrm>
            <a:off x="669758" y="2457276"/>
            <a:ext cx="16125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 err="1"/>
              <a:t>Private</a:t>
            </a:r>
            <a:r>
              <a:rPr lang="fr-FR" sz="2400" b="1" dirty="0"/>
              <a:t> Key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54CE72E7-096F-34B1-C50B-0DB2E1CDD8B6}"/>
              </a:ext>
            </a:extLst>
          </p:cNvPr>
          <p:cNvSpPr/>
          <p:nvPr/>
        </p:nvSpPr>
        <p:spPr>
          <a:xfrm rot="2546205">
            <a:off x="7039142" y="3956143"/>
            <a:ext cx="857617" cy="38306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66250220-F388-47D0-1F51-DDA34E7C2C63}"/>
              </a:ext>
            </a:extLst>
          </p:cNvPr>
          <p:cNvSpPr/>
          <p:nvPr/>
        </p:nvSpPr>
        <p:spPr>
          <a:xfrm rot="2643656">
            <a:off x="2314534" y="2873889"/>
            <a:ext cx="683740" cy="3693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4044B4DD-7CE7-FA55-E886-14D3D6D7EB04}"/>
              </a:ext>
            </a:extLst>
          </p:cNvPr>
          <p:cNvSpPr/>
          <p:nvPr/>
        </p:nvSpPr>
        <p:spPr>
          <a:xfrm rot="19235587">
            <a:off x="2279335" y="3519967"/>
            <a:ext cx="683740" cy="3693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F7450F12-7FDA-DA44-9EC3-E5E81B1DCAC9}"/>
              </a:ext>
            </a:extLst>
          </p:cNvPr>
          <p:cNvSpPr/>
          <p:nvPr/>
        </p:nvSpPr>
        <p:spPr>
          <a:xfrm>
            <a:off x="6819230" y="4556367"/>
            <a:ext cx="801278" cy="3693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DD618999-C715-853B-DB43-6AB26D620A6F}"/>
              </a:ext>
            </a:extLst>
          </p:cNvPr>
          <p:cNvSpPr/>
          <p:nvPr/>
        </p:nvSpPr>
        <p:spPr>
          <a:xfrm rot="18769372">
            <a:off x="7094780" y="5121543"/>
            <a:ext cx="786482" cy="3693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95F6CE9-E033-2699-82E3-7E0FF17FC313}"/>
              </a:ext>
            </a:extLst>
          </p:cNvPr>
          <p:cNvSpPr txBox="1"/>
          <p:nvPr/>
        </p:nvSpPr>
        <p:spPr>
          <a:xfrm>
            <a:off x="5390799" y="5500930"/>
            <a:ext cx="1612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&lt;&lt;</a:t>
            </a:r>
            <a:r>
              <a:rPr lang="fr-FR" dirty="0" err="1"/>
              <a:t>tokenData</a:t>
            </a:r>
            <a:r>
              <a:rPr lang="fr-FR" dirty="0"/>
              <a:t>&gt;&gt;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6E9B026-C0C8-BE39-BF17-9E9DED537721}"/>
              </a:ext>
            </a:extLst>
          </p:cNvPr>
          <p:cNvSpPr txBox="1"/>
          <p:nvPr/>
        </p:nvSpPr>
        <p:spPr>
          <a:xfrm>
            <a:off x="5175069" y="4497571"/>
            <a:ext cx="14874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/>
              <a:t>Public Key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32DA61-5F02-3FAC-9DE6-1527B4F2F6FB}"/>
              </a:ext>
            </a:extLst>
          </p:cNvPr>
          <p:cNvSpPr txBox="1"/>
          <p:nvPr/>
        </p:nvSpPr>
        <p:spPr>
          <a:xfrm>
            <a:off x="10048624" y="4366721"/>
            <a:ext cx="15377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Valid</a:t>
            </a:r>
            <a:r>
              <a:rPr lang="fr-FR" dirty="0"/>
              <a:t>/</a:t>
            </a:r>
            <a:r>
              <a:rPr lang="fr-FR" dirty="0" err="1"/>
              <a:t>Invalid</a:t>
            </a:r>
            <a:endParaRPr lang="fr-FR" dirty="0"/>
          </a:p>
          <a:p>
            <a:r>
              <a:rPr lang="fr-FR" dirty="0" err="1"/>
              <a:t>boolean</a:t>
            </a:r>
            <a:r>
              <a:rPr lang="fr-FR" dirty="0"/>
              <a:t> </a:t>
            </a:r>
            <a:r>
              <a:rPr lang="fr-FR" dirty="0" err="1"/>
              <a:t>result</a:t>
            </a:r>
            <a:endParaRPr lang="fr-FR" dirty="0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6388DBA9-64F8-C814-42F8-A73B91F17B71}"/>
              </a:ext>
            </a:extLst>
          </p:cNvPr>
          <p:cNvSpPr/>
          <p:nvPr/>
        </p:nvSpPr>
        <p:spPr>
          <a:xfrm>
            <a:off x="9114323" y="4505221"/>
            <a:ext cx="801278" cy="3693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3534EDA-3EF2-03D3-2B95-A009DBC3CB9C}"/>
              </a:ext>
            </a:extLst>
          </p:cNvPr>
          <p:cNvSpPr txBox="1"/>
          <p:nvPr/>
        </p:nvSpPr>
        <p:spPr>
          <a:xfrm>
            <a:off x="7823518" y="4135154"/>
            <a:ext cx="145437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/>
              <a:t>Check </a:t>
            </a:r>
          </a:p>
          <a:p>
            <a:r>
              <a:rPr lang="fr-FR" b="1" dirty="0"/>
              <a:t>Signature</a:t>
            </a:r>
          </a:p>
          <a:p>
            <a:r>
              <a:rPr lang="fr-FR" b="1" dirty="0"/>
              <a:t>( </a:t>
            </a:r>
            <a:r>
              <a:rPr lang="fr-FR" b="1" dirty="0" err="1"/>
              <a:t>doable</a:t>
            </a:r>
            <a:r>
              <a:rPr lang="fr-FR" b="1" dirty="0"/>
              <a:t> </a:t>
            </a:r>
          </a:p>
          <a:p>
            <a:r>
              <a:rPr lang="fr-FR" b="1" dirty="0"/>
              <a:t>   by </a:t>
            </a:r>
            <a:r>
              <a:rPr lang="fr-FR" b="1" dirty="0" err="1"/>
              <a:t>anyone</a:t>
            </a:r>
            <a:r>
              <a:rPr lang="fr-FR" b="1" dirty="0"/>
              <a:t> )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01AA53F-CE52-0B71-636C-25E8E8E61123}"/>
              </a:ext>
            </a:extLst>
          </p:cNvPr>
          <p:cNvSpPr/>
          <p:nvPr/>
        </p:nvSpPr>
        <p:spPr>
          <a:xfrm>
            <a:off x="636372" y="2457276"/>
            <a:ext cx="1698821" cy="47038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5187F16-D9E4-6C40-B830-DBAC3544EA8F}"/>
              </a:ext>
            </a:extLst>
          </p:cNvPr>
          <p:cNvSpPr/>
          <p:nvPr/>
        </p:nvSpPr>
        <p:spPr>
          <a:xfrm>
            <a:off x="5129711" y="4505221"/>
            <a:ext cx="1532816" cy="47038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94883AE-3B8E-E3B0-340A-F83689EA426C}"/>
              </a:ext>
            </a:extLst>
          </p:cNvPr>
          <p:cNvSpPr/>
          <p:nvPr/>
        </p:nvSpPr>
        <p:spPr>
          <a:xfrm>
            <a:off x="10048624" y="4343186"/>
            <a:ext cx="1591540" cy="66986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2802749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7B9B0-F13E-1491-BDEC-CA16B08BC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48215"/>
          </a:xfrm>
        </p:spPr>
        <p:txBody>
          <a:bodyPr/>
          <a:lstStyle/>
          <a:p>
            <a:pPr algn="ctr"/>
            <a:r>
              <a:rPr lang="fr-FR" dirty="0" err="1"/>
              <a:t>Webapp</a:t>
            </a:r>
            <a:r>
              <a:rPr lang="fr-FR" dirty="0"/>
              <a:t> </a:t>
            </a:r>
            <a:r>
              <a:rPr lang="fr-FR" dirty="0" err="1"/>
              <a:t>keep</a:t>
            </a:r>
            <a:r>
              <a:rPr lang="fr-FR" dirty="0"/>
              <a:t> JWT </a:t>
            </a:r>
            <a:r>
              <a:rPr lang="fr-FR" dirty="0" err="1"/>
              <a:t>Token</a:t>
            </a:r>
            <a:r>
              <a:rPr lang="fr-FR" dirty="0"/>
              <a:t> + Info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7E1F07-BCAE-EEB7-6F0A-1FFE644C1F65}"/>
              </a:ext>
            </a:extLst>
          </p:cNvPr>
          <p:cNvSpPr txBox="1"/>
          <p:nvPr/>
        </p:nvSpPr>
        <p:spPr>
          <a:xfrm>
            <a:off x="354389" y="1621997"/>
            <a:ext cx="91614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on return of Http POST /api/</a:t>
            </a:r>
            <a:r>
              <a:rPr lang="fr-FR" sz="2400" dirty="0" err="1"/>
              <a:t>authenticate</a:t>
            </a:r>
            <a:r>
              <a:rPr lang="fr-FR" sz="2400" dirty="0"/>
              <a:t>, </a:t>
            </a:r>
            <a:r>
              <a:rPr lang="fr-FR" sz="2400" dirty="0" err="1"/>
              <a:t>WebApp</a:t>
            </a:r>
            <a:r>
              <a:rPr lang="fr-FR" sz="2400" dirty="0"/>
              <a:t> </a:t>
            </a:r>
            <a:r>
              <a:rPr lang="fr-FR" sz="2400" dirty="0" err="1"/>
              <a:t>keep</a:t>
            </a:r>
            <a:r>
              <a:rPr lang="fr-FR" sz="2400" dirty="0"/>
              <a:t> informations: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F5B2830F-F094-9A0B-AC41-8D332A34C4AA}"/>
              </a:ext>
            </a:extLst>
          </p:cNvPr>
          <p:cNvSpPr/>
          <p:nvPr/>
        </p:nvSpPr>
        <p:spPr>
          <a:xfrm rot="19460775">
            <a:off x="4869250" y="2260952"/>
            <a:ext cx="543698" cy="30393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25F46BCD-84E2-02FF-E84F-555555DDC037}"/>
              </a:ext>
            </a:extLst>
          </p:cNvPr>
          <p:cNvSpPr/>
          <p:nvPr/>
        </p:nvSpPr>
        <p:spPr>
          <a:xfrm rot="20683965">
            <a:off x="4862048" y="3196949"/>
            <a:ext cx="543698" cy="30393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9F6AEA9C-CE13-004D-D836-C679F408CE93}"/>
              </a:ext>
            </a:extLst>
          </p:cNvPr>
          <p:cNvSpPr/>
          <p:nvPr/>
        </p:nvSpPr>
        <p:spPr>
          <a:xfrm rot="985707">
            <a:off x="4966980" y="5032431"/>
            <a:ext cx="543698" cy="30393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C9597C-AE28-6E7D-5421-1BC3A23BCB92}"/>
              </a:ext>
            </a:extLst>
          </p:cNvPr>
          <p:cNvSpPr txBox="1"/>
          <p:nvPr/>
        </p:nvSpPr>
        <p:spPr>
          <a:xfrm>
            <a:off x="5701730" y="2205880"/>
            <a:ext cx="58829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To display "</a:t>
            </a:r>
            <a:r>
              <a:rPr lang="fr-FR" sz="2000" dirty="0" err="1"/>
              <a:t>already</a:t>
            </a:r>
            <a:r>
              <a:rPr lang="fr-FR" sz="2000" dirty="0"/>
              <a:t> </a:t>
            </a:r>
            <a:r>
              <a:rPr lang="fr-FR" sz="2000" dirty="0" err="1"/>
              <a:t>signed</a:t>
            </a:r>
            <a:r>
              <a:rPr lang="fr-FR" sz="2000" dirty="0"/>
              <a:t>-in" / "</a:t>
            </a:r>
            <a:r>
              <a:rPr lang="fr-FR" sz="2000" dirty="0" err="1"/>
              <a:t>anonymous</a:t>
            </a:r>
            <a:r>
              <a:rPr lang="fr-FR" sz="2000" dirty="0"/>
              <a:t>" feedback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EE78BCD-2A14-AFBA-3E9E-03A6DF86040B}"/>
              </a:ext>
            </a:extLst>
          </p:cNvPr>
          <p:cNvSpPr txBox="1"/>
          <p:nvPr/>
        </p:nvSpPr>
        <p:spPr>
          <a:xfrm>
            <a:off x="5701730" y="4968895"/>
            <a:ext cx="596054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To show/</a:t>
            </a:r>
            <a:r>
              <a:rPr lang="fr-FR" sz="2000" dirty="0" err="1"/>
              <a:t>hide</a:t>
            </a:r>
            <a:r>
              <a:rPr lang="fr-FR" sz="2000" dirty="0"/>
              <a:t> </a:t>
            </a:r>
            <a:r>
              <a:rPr lang="fr-FR" sz="2000" dirty="0" err="1"/>
              <a:t>features</a:t>
            </a:r>
            <a:r>
              <a:rPr lang="fr-FR" sz="2000" dirty="0"/>
              <a:t> </a:t>
            </a:r>
            <a:r>
              <a:rPr lang="fr-FR" sz="2000" dirty="0" err="1"/>
              <a:t>that</a:t>
            </a:r>
            <a:r>
              <a:rPr lang="fr-FR" sz="2000" dirty="0"/>
              <a:t> </a:t>
            </a:r>
            <a:r>
              <a:rPr lang="fr-FR" sz="2000" dirty="0" err="1"/>
              <a:t>could</a:t>
            </a:r>
            <a:r>
              <a:rPr lang="fr-FR" sz="2000" dirty="0"/>
              <a:t> not </a:t>
            </a:r>
            <a:r>
              <a:rPr lang="fr-FR" sz="2000" dirty="0" err="1"/>
              <a:t>be</a:t>
            </a:r>
            <a:r>
              <a:rPr lang="fr-FR" sz="2000" dirty="0"/>
              <a:t> </a:t>
            </a:r>
            <a:r>
              <a:rPr lang="fr-FR" sz="2000" dirty="0" err="1"/>
              <a:t>called</a:t>
            </a:r>
            <a:r>
              <a:rPr lang="fr-FR" sz="2000" dirty="0"/>
              <a:t> by client</a:t>
            </a:r>
          </a:p>
          <a:p>
            <a:r>
              <a:rPr lang="fr-FR" sz="2000" dirty="0"/>
              <a:t>(server </a:t>
            </a:r>
            <a:r>
              <a:rPr lang="fr-FR" sz="2000" dirty="0" err="1"/>
              <a:t>would</a:t>
            </a:r>
            <a:r>
              <a:rPr lang="fr-FR" sz="2000" dirty="0"/>
              <a:t> </a:t>
            </a:r>
            <a:r>
              <a:rPr lang="fr-FR" sz="2000" dirty="0" err="1"/>
              <a:t>reject</a:t>
            </a:r>
            <a:r>
              <a:rPr lang="fr-FR" sz="2000" dirty="0"/>
              <a:t> anyway)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CC90BF-FEE5-2D98-5E57-7A984DC3A698}"/>
              </a:ext>
            </a:extLst>
          </p:cNvPr>
          <p:cNvSpPr txBox="1"/>
          <p:nvPr/>
        </p:nvSpPr>
        <p:spPr>
          <a:xfrm>
            <a:off x="5740853" y="2977499"/>
            <a:ext cx="561294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To </a:t>
            </a:r>
            <a:r>
              <a:rPr lang="fr-FR" sz="2000" dirty="0" err="1"/>
              <a:t>authenticate</a:t>
            </a:r>
            <a:r>
              <a:rPr lang="fr-FR" sz="2000" dirty="0"/>
              <a:t> all </a:t>
            </a:r>
            <a:r>
              <a:rPr lang="fr-FR" sz="2000" dirty="0" err="1"/>
              <a:t>following</a:t>
            </a:r>
            <a:r>
              <a:rPr lang="fr-FR" sz="2000" dirty="0"/>
              <a:t> Http </a:t>
            </a:r>
            <a:r>
              <a:rPr lang="fr-FR" sz="2000" dirty="0" err="1"/>
              <a:t>Rest</a:t>
            </a:r>
            <a:r>
              <a:rPr lang="fr-FR" sz="2000" dirty="0"/>
              <a:t> API </a:t>
            </a:r>
            <a:r>
              <a:rPr lang="fr-FR" sz="2000" dirty="0" err="1"/>
              <a:t>Requests</a:t>
            </a:r>
            <a:r>
              <a:rPr lang="fr-FR" sz="2000" dirty="0"/>
              <a:t> </a:t>
            </a:r>
          </a:p>
          <a:p>
            <a:r>
              <a:rPr lang="fr-FR" sz="2000" dirty="0"/>
              <a:t>to backend server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E547C41-2835-021B-5A16-564E7862F9D8}"/>
              </a:ext>
            </a:extLst>
          </p:cNvPr>
          <p:cNvSpPr txBox="1"/>
          <p:nvPr/>
        </p:nvSpPr>
        <p:spPr>
          <a:xfrm>
            <a:off x="1481266" y="2167653"/>
            <a:ext cx="316178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fr-FR" sz="1800" dirty="0"/>
          </a:p>
          <a:p>
            <a:r>
              <a:rPr lang="fr-FR" sz="1800" dirty="0"/>
              <a:t>- </a:t>
            </a:r>
            <a:r>
              <a:rPr lang="fr-FR" sz="1800" b="1" dirty="0" err="1"/>
              <a:t>username</a:t>
            </a:r>
            <a:r>
              <a:rPr lang="fr-FR" sz="1800" dirty="0"/>
              <a:t> (=</a:t>
            </a:r>
            <a:r>
              <a:rPr lang="fr-FR" sz="1800" dirty="0" err="1"/>
              <a:t>subject</a:t>
            </a:r>
            <a:r>
              <a:rPr lang="fr-FR" sz="1800" dirty="0"/>
              <a:t>)</a:t>
            </a:r>
            <a:br>
              <a:rPr lang="fr-FR" sz="1800" dirty="0"/>
            </a:br>
            <a:r>
              <a:rPr lang="fr-FR" sz="1800" dirty="0"/>
              <a:t>  </a:t>
            </a:r>
            <a:r>
              <a:rPr lang="fr-FR" sz="1800" dirty="0" err="1"/>
              <a:t>currently</a:t>
            </a:r>
            <a:r>
              <a:rPr lang="fr-FR" sz="1800" dirty="0"/>
              <a:t> </a:t>
            </a:r>
            <a:r>
              <a:rPr lang="fr-FR" sz="1800" dirty="0" err="1"/>
              <a:t>authenticated</a:t>
            </a:r>
            <a:endParaRPr lang="fr-FR" sz="1800" dirty="0"/>
          </a:p>
          <a:p>
            <a:endParaRPr lang="fr-FR" sz="1800" dirty="0"/>
          </a:p>
          <a:p>
            <a:r>
              <a:rPr lang="fr-FR" sz="1800" dirty="0"/>
              <a:t>- </a:t>
            </a:r>
            <a:r>
              <a:rPr lang="fr-FR" sz="1800" b="1" dirty="0"/>
              <a:t>JWT </a:t>
            </a:r>
            <a:r>
              <a:rPr lang="fr-FR" sz="1800" b="1" dirty="0" err="1"/>
              <a:t>Token</a:t>
            </a:r>
            <a:endParaRPr lang="fr-FR" sz="1800" b="1" dirty="0"/>
          </a:p>
          <a:p>
            <a:endParaRPr lang="fr-FR" dirty="0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8EF7E695-06B5-934B-C7D0-98536DAF77C9}"/>
              </a:ext>
            </a:extLst>
          </p:cNvPr>
          <p:cNvSpPr/>
          <p:nvPr/>
        </p:nvSpPr>
        <p:spPr>
          <a:xfrm rot="2334171">
            <a:off x="4949314" y="5971014"/>
            <a:ext cx="543698" cy="30393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3777F80-3F5E-D9C1-82B0-283423F589AF}"/>
              </a:ext>
            </a:extLst>
          </p:cNvPr>
          <p:cNvSpPr txBox="1"/>
          <p:nvPr/>
        </p:nvSpPr>
        <p:spPr>
          <a:xfrm>
            <a:off x="5784285" y="6019135"/>
            <a:ext cx="45757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To translate </a:t>
            </a:r>
            <a:r>
              <a:rPr lang="fr-FR" dirty="0" err="1"/>
              <a:t>website</a:t>
            </a:r>
            <a:r>
              <a:rPr lang="fr-FR" dirty="0"/>
              <a:t> in </a:t>
            </a:r>
            <a:r>
              <a:rPr lang="fr-FR" dirty="0" err="1"/>
              <a:t>preferred</a:t>
            </a:r>
            <a:r>
              <a:rPr lang="fr-FR" dirty="0"/>
              <a:t> user langage, </a:t>
            </a:r>
          </a:p>
          <a:p>
            <a:r>
              <a:rPr lang="fr-FR" dirty="0"/>
              <a:t>to display </a:t>
            </a:r>
            <a:r>
              <a:rPr lang="fr-FR" dirty="0" err="1"/>
              <a:t>firstName</a:t>
            </a:r>
            <a:r>
              <a:rPr lang="fr-FR" dirty="0"/>
              <a:t>, </a:t>
            </a:r>
            <a:r>
              <a:rPr lang="fr-FR" dirty="0" err="1"/>
              <a:t>lastName</a:t>
            </a:r>
            <a:r>
              <a:rPr lang="fr-FR" dirty="0"/>
              <a:t>, email ...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359978E-4E25-DDD6-360F-C26B61CC7230}"/>
              </a:ext>
            </a:extLst>
          </p:cNvPr>
          <p:cNvSpPr txBox="1"/>
          <p:nvPr/>
        </p:nvSpPr>
        <p:spPr>
          <a:xfrm>
            <a:off x="1481266" y="4584174"/>
            <a:ext cx="609497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fr-FR" sz="1800" b="1" dirty="0"/>
          </a:p>
          <a:p>
            <a:r>
              <a:rPr lang="fr-FR" sz="1800" dirty="0"/>
              <a:t>- </a:t>
            </a:r>
            <a:r>
              <a:rPr lang="fr-FR" sz="1800" b="1" dirty="0" err="1"/>
              <a:t>list</a:t>
            </a:r>
            <a:r>
              <a:rPr lang="fr-FR" sz="1800" b="1" dirty="0"/>
              <a:t> of </a:t>
            </a:r>
            <a:r>
              <a:rPr lang="fr-FR" sz="1800" b="1" dirty="0" err="1"/>
              <a:t>roles</a:t>
            </a:r>
            <a:endParaRPr lang="fr-FR" sz="1800" b="1" dirty="0"/>
          </a:p>
          <a:p>
            <a:endParaRPr lang="fr-FR" b="1" dirty="0"/>
          </a:p>
          <a:p>
            <a:endParaRPr lang="fr-FR" b="1" dirty="0"/>
          </a:p>
          <a:p>
            <a:r>
              <a:rPr lang="fr-FR" b="1" dirty="0"/>
              <a:t>- </a:t>
            </a:r>
            <a:r>
              <a:rPr lang="fr-FR" b="1" dirty="0" err="1"/>
              <a:t>detailed</a:t>
            </a:r>
            <a:r>
              <a:rPr lang="fr-FR" b="1" dirty="0"/>
              <a:t> </a:t>
            </a:r>
            <a:r>
              <a:rPr lang="fr-FR" b="1" dirty="0" err="1"/>
              <a:t>Account</a:t>
            </a:r>
            <a:r>
              <a:rPr lang="fr-FR" b="1" dirty="0"/>
              <a:t> information</a:t>
            </a:r>
            <a:endParaRPr lang="fr-FR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6530259-0F64-FE9F-F8E4-2F758581CAD1}"/>
              </a:ext>
            </a:extLst>
          </p:cNvPr>
          <p:cNvSpPr txBox="1"/>
          <p:nvPr/>
        </p:nvSpPr>
        <p:spPr>
          <a:xfrm>
            <a:off x="354389" y="4288959"/>
            <a:ext cx="86846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/>
              <a:t>then</a:t>
            </a:r>
            <a:r>
              <a:rPr lang="fr-FR" sz="2400" dirty="0"/>
              <a:t> </a:t>
            </a:r>
            <a:r>
              <a:rPr lang="fr-FR" sz="2400" dirty="0" err="1"/>
              <a:t>after</a:t>
            </a:r>
            <a:r>
              <a:rPr lang="fr-FR" sz="2400" dirty="0"/>
              <a:t> Http GET /api/</a:t>
            </a:r>
            <a:r>
              <a:rPr lang="fr-FR" sz="2400" dirty="0" err="1"/>
              <a:t>account</a:t>
            </a:r>
            <a:r>
              <a:rPr lang="fr-FR" sz="2400" dirty="0"/>
              <a:t>, </a:t>
            </a:r>
            <a:r>
              <a:rPr lang="fr-FR" sz="2400" dirty="0" err="1"/>
              <a:t>WebApp</a:t>
            </a:r>
            <a:r>
              <a:rPr lang="fr-FR" sz="2400" dirty="0"/>
              <a:t> </a:t>
            </a:r>
            <a:r>
              <a:rPr lang="fr-FR" sz="2400" dirty="0" err="1"/>
              <a:t>keep</a:t>
            </a:r>
            <a:r>
              <a:rPr lang="fr-FR" sz="2400" dirty="0"/>
              <a:t> </a:t>
            </a:r>
            <a:r>
              <a:rPr lang="fr-FR" sz="2400" dirty="0" err="1"/>
              <a:t>other</a:t>
            </a:r>
            <a:r>
              <a:rPr lang="fr-FR" sz="2400" dirty="0"/>
              <a:t> informations:</a:t>
            </a:r>
          </a:p>
        </p:txBody>
      </p:sp>
    </p:spTree>
    <p:extLst>
      <p:ext uri="{BB962C8B-B14F-4D97-AF65-F5344CB8AC3E}">
        <p14:creationId xmlns:p14="http://schemas.microsoft.com/office/powerpoint/2010/main" val="384782121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7B9B0-F13E-1491-BDEC-CA16B08BC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48215"/>
          </a:xfrm>
        </p:spPr>
        <p:txBody>
          <a:bodyPr/>
          <a:lstStyle/>
          <a:p>
            <a:pPr algn="ctr"/>
            <a:r>
              <a:rPr lang="fr-FR" dirty="0"/>
              <a:t>Login Page Component Html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61BA1A-27D4-B174-52A7-274FCE92CA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8102" y="1048215"/>
            <a:ext cx="9468671" cy="512489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D717157-C8F9-916E-6DFE-335483260FAC}"/>
              </a:ext>
            </a:extLst>
          </p:cNvPr>
          <p:cNvSpPr txBox="1"/>
          <p:nvPr/>
        </p:nvSpPr>
        <p:spPr>
          <a:xfrm>
            <a:off x="296563" y="2690336"/>
            <a:ext cx="175375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 </a:t>
            </a:r>
            <a:r>
              <a:rPr lang="fr-FR" dirty="0" err="1"/>
              <a:t>classical</a:t>
            </a:r>
            <a:r>
              <a:rPr lang="fr-FR" dirty="0"/>
              <a:t> </a:t>
            </a:r>
            <a:r>
              <a:rPr lang="fr-FR" dirty="0" err="1"/>
              <a:t>Form</a:t>
            </a:r>
            <a:r>
              <a:rPr lang="fr-FR" dirty="0"/>
              <a:t>, </a:t>
            </a:r>
          </a:p>
          <a:p>
            <a:r>
              <a:rPr lang="fr-FR" dirty="0" err="1"/>
              <a:t>with</a:t>
            </a:r>
            <a:r>
              <a:rPr lang="fr-FR" dirty="0"/>
              <a:t> 3 Fields</a:t>
            </a:r>
          </a:p>
          <a:p>
            <a:endParaRPr lang="fr-FR" dirty="0"/>
          </a:p>
          <a:p>
            <a:r>
              <a:rPr lang="fr-FR" dirty="0"/>
              <a:t>click to </a:t>
            </a:r>
            <a:r>
              <a:rPr lang="fr-FR" dirty="0" err="1"/>
              <a:t>submit</a:t>
            </a:r>
            <a:endParaRPr lang="fr-FR" dirty="0"/>
          </a:p>
          <a:p>
            <a:r>
              <a:rPr lang="fr-FR" dirty="0"/>
              <a:t>=&gt; call 'login()"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D3AF6B9-CD48-8007-FA54-A2E2F2866025}"/>
              </a:ext>
            </a:extLst>
          </p:cNvPr>
          <p:cNvSpPr/>
          <p:nvPr/>
        </p:nvSpPr>
        <p:spPr>
          <a:xfrm>
            <a:off x="4837670" y="2219954"/>
            <a:ext cx="1699054" cy="35025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E33C2C7-7B46-F47F-CE28-2604EC078B98}"/>
              </a:ext>
            </a:extLst>
          </p:cNvPr>
          <p:cNvSpPr/>
          <p:nvPr/>
        </p:nvSpPr>
        <p:spPr>
          <a:xfrm>
            <a:off x="10534135" y="2690336"/>
            <a:ext cx="908222" cy="28764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1A71A48-6E12-5604-2914-03AF398B358E}"/>
              </a:ext>
            </a:extLst>
          </p:cNvPr>
          <p:cNvSpPr/>
          <p:nvPr/>
        </p:nvSpPr>
        <p:spPr>
          <a:xfrm>
            <a:off x="8140585" y="3829769"/>
            <a:ext cx="848956" cy="33789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A7E19C0-7E7C-FC81-2F6D-4EB15E8CF0BD}"/>
              </a:ext>
            </a:extLst>
          </p:cNvPr>
          <p:cNvSpPr/>
          <p:nvPr/>
        </p:nvSpPr>
        <p:spPr>
          <a:xfrm>
            <a:off x="6536724" y="4985126"/>
            <a:ext cx="991058" cy="35025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4220159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7B9B0-F13E-1491-BDEC-CA16B08BC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48215"/>
          </a:xfrm>
        </p:spPr>
        <p:txBody>
          <a:bodyPr/>
          <a:lstStyle/>
          <a:p>
            <a:pPr algn="ctr"/>
            <a:r>
              <a:rPr lang="fr-FR" dirty="0" err="1"/>
              <a:t>LoginComponent</a:t>
            </a:r>
            <a:r>
              <a:rPr lang="fr-FR" dirty="0"/>
              <a:t> </a:t>
            </a:r>
            <a:r>
              <a:rPr lang="fr-FR" dirty="0" err="1"/>
              <a:t>TypeScript</a:t>
            </a:r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E3BC01-25B0-4C82-02A7-70BF99573B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3116" y="1827930"/>
            <a:ext cx="7049111" cy="343691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A8649D5-9DE4-1185-8E9F-4E0E18AC4707}"/>
              </a:ext>
            </a:extLst>
          </p:cNvPr>
          <p:cNvSpPr txBox="1"/>
          <p:nvPr/>
        </p:nvSpPr>
        <p:spPr>
          <a:xfrm>
            <a:off x="339811" y="2496065"/>
            <a:ext cx="3587200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The code </a:t>
            </a:r>
            <a:r>
              <a:rPr lang="fr-FR" dirty="0" err="1"/>
              <a:t>get</a:t>
            </a:r>
            <a:r>
              <a:rPr lang="fr-FR" dirty="0"/>
              <a:t> the 3 values </a:t>
            </a:r>
          </a:p>
          <a:p>
            <a:r>
              <a:rPr lang="fr-FR" dirty="0"/>
              <a:t>{</a:t>
            </a:r>
            <a:r>
              <a:rPr lang="fr-FR" dirty="0" err="1"/>
              <a:t>username,passowrd,rememberMe</a:t>
            </a:r>
            <a:r>
              <a:rPr lang="fr-FR" dirty="0"/>
              <a:t>}</a:t>
            </a:r>
          </a:p>
          <a:p>
            <a:r>
              <a:rPr lang="fr-FR" dirty="0" err="1"/>
              <a:t>from</a:t>
            </a:r>
            <a:r>
              <a:rPr lang="fr-FR" dirty="0"/>
              <a:t> the </a:t>
            </a:r>
            <a:r>
              <a:rPr lang="fr-FR" dirty="0" err="1"/>
              <a:t>Form</a:t>
            </a:r>
            <a:r>
              <a:rPr lang="fr-FR" dirty="0"/>
              <a:t>,</a:t>
            </a:r>
          </a:p>
          <a:p>
            <a:r>
              <a:rPr lang="fr-FR" dirty="0"/>
              <a:t>and call the service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At the end, the Login page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closed</a:t>
            </a:r>
            <a:r>
              <a:rPr lang="fr-FR" dirty="0"/>
              <a:t>,</a:t>
            </a:r>
          </a:p>
          <a:p>
            <a:r>
              <a:rPr lang="fr-FR" dirty="0" err="1"/>
              <a:t>navigate</a:t>
            </a:r>
            <a:r>
              <a:rPr lang="fr-FR" dirty="0"/>
              <a:t> back to Home page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69006AD6-3D41-B094-F9AA-9D2FFC30248A}"/>
              </a:ext>
            </a:extLst>
          </p:cNvPr>
          <p:cNvSpPr/>
          <p:nvPr/>
        </p:nvSpPr>
        <p:spPr>
          <a:xfrm>
            <a:off x="3927011" y="2724664"/>
            <a:ext cx="801278" cy="3693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5BD85B7A-E5B3-4E67-FA07-429C5000CEB0}"/>
              </a:ext>
            </a:extLst>
          </p:cNvPr>
          <p:cNvSpPr/>
          <p:nvPr/>
        </p:nvSpPr>
        <p:spPr>
          <a:xfrm rot="20146748">
            <a:off x="3927011" y="4083407"/>
            <a:ext cx="801278" cy="3693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4F323C0-FC40-94EB-4937-78CE1AB193A1}"/>
              </a:ext>
            </a:extLst>
          </p:cNvPr>
          <p:cNvSpPr/>
          <p:nvPr/>
        </p:nvSpPr>
        <p:spPr>
          <a:xfrm>
            <a:off x="5097163" y="2730842"/>
            <a:ext cx="4331042" cy="30274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7736223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7B9B0-F13E-1491-BDEC-CA16B08BC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48215"/>
          </a:xfrm>
        </p:spPr>
        <p:txBody>
          <a:bodyPr/>
          <a:lstStyle/>
          <a:p>
            <a:pPr algn="ctr"/>
            <a:r>
              <a:rPr lang="fr-FR" dirty="0"/>
              <a:t>login() / </a:t>
            </a:r>
            <a:r>
              <a:rPr lang="fr-FR" dirty="0" err="1"/>
              <a:t>logout</a:t>
            </a:r>
            <a:r>
              <a:rPr lang="fr-FR" dirty="0"/>
              <a:t>() High </a:t>
            </a:r>
            <a:r>
              <a:rPr lang="fr-FR" dirty="0" err="1"/>
              <a:t>Level</a:t>
            </a:r>
            <a:r>
              <a:rPr lang="fr-FR" dirty="0"/>
              <a:t> </a:t>
            </a:r>
            <a:r>
              <a:rPr lang="fr-FR" dirty="0" err="1"/>
              <a:t>Facade</a:t>
            </a:r>
            <a:r>
              <a:rPr lang="fr-FR" dirty="0"/>
              <a:t> Code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915DC1-3D14-38B1-0642-CDAD748573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0699" y="1552412"/>
            <a:ext cx="9590601" cy="3753175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C332B7E9-BB5B-1630-D70C-067BF2E0548A}"/>
              </a:ext>
            </a:extLst>
          </p:cNvPr>
          <p:cNvSpPr/>
          <p:nvPr/>
        </p:nvSpPr>
        <p:spPr>
          <a:xfrm>
            <a:off x="1431386" y="3639064"/>
            <a:ext cx="801278" cy="3693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B6392A-DA4C-0EB1-F1F5-800F73795F11}"/>
              </a:ext>
            </a:extLst>
          </p:cNvPr>
          <p:cNvSpPr txBox="1"/>
          <p:nvPr/>
        </p:nvSpPr>
        <p:spPr>
          <a:xfrm>
            <a:off x="70394" y="3362065"/>
            <a:ext cx="129311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High-</a:t>
            </a:r>
            <a:r>
              <a:rPr lang="fr-FR" dirty="0" err="1"/>
              <a:t>Level</a:t>
            </a:r>
            <a:r>
              <a:rPr lang="fr-FR" dirty="0"/>
              <a:t> </a:t>
            </a:r>
          </a:p>
          <a:p>
            <a:r>
              <a:rPr lang="fr-FR" dirty="0" err="1"/>
              <a:t>method</a:t>
            </a:r>
            <a:endParaRPr lang="fr-FR" dirty="0"/>
          </a:p>
          <a:p>
            <a:r>
              <a:rPr lang="fr-FR" dirty="0" err="1"/>
              <a:t>called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</a:t>
            </a:r>
          </a:p>
          <a:p>
            <a:r>
              <a:rPr lang="fr-FR" dirty="0"/>
              <a:t>component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87136D-5A0A-DFAF-281D-932CAB63D42A}"/>
              </a:ext>
            </a:extLst>
          </p:cNvPr>
          <p:cNvSpPr/>
          <p:nvPr/>
        </p:nvSpPr>
        <p:spPr>
          <a:xfrm>
            <a:off x="3216418" y="3727038"/>
            <a:ext cx="3023744" cy="22094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9592956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7B9B0-F13E-1491-BDEC-CA16B08BC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48215"/>
          </a:xfrm>
        </p:spPr>
        <p:txBody>
          <a:bodyPr/>
          <a:lstStyle/>
          <a:p>
            <a:pPr algn="ctr"/>
            <a:r>
              <a:rPr lang="fr-FR" dirty="0"/>
              <a:t>Low </a:t>
            </a:r>
            <a:r>
              <a:rPr lang="fr-FR" dirty="0" err="1"/>
              <a:t>Level</a:t>
            </a:r>
            <a:r>
              <a:rPr lang="fr-FR" dirty="0"/>
              <a:t> Http Code + </a:t>
            </a:r>
            <a:r>
              <a:rPr lang="fr-FR" dirty="0" err="1"/>
              <a:t>Response</a:t>
            </a:r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533EBD-5A8E-4A72-1647-B1E112D2A3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2599" y="729218"/>
            <a:ext cx="8725656" cy="6027942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8578F72B-A7F7-8B8C-9736-0D6942B51D74}"/>
              </a:ext>
            </a:extLst>
          </p:cNvPr>
          <p:cNvSpPr/>
          <p:nvPr/>
        </p:nvSpPr>
        <p:spPr>
          <a:xfrm>
            <a:off x="1900943" y="3429000"/>
            <a:ext cx="801278" cy="3693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E3E045-9074-BD17-00DA-1D394B2C4EB6}"/>
              </a:ext>
            </a:extLst>
          </p:cNvPr>
          <p:cNvSpPr txBox="1"/>
          <p:nvPr/>
        </p:nvSpPr>
        <p:spPr>
          <a:xfrm>
            <a:off x="539951" y="3152001"/>
            <a:ext cx="119449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Low-</a:t>
            </a:r>
            <a:r>
              <a:rPr lang="fr-FR" dirty="0" err="1"/>
              <a:t>Level</a:t>
            </a:r>
            <a:r>
              <a:rPr lang="fr-FR" dirty="0"/>
              <a:t> </a:t>
            </a:r>
          </a:p>
          <a:p>
            <a:r>
              <a:rPr lang="fr-FR" dirty="0"/>
              <a:t>Http POST </a:t>
            </a:r>
          </a:p>
          <a:p>
            <a:r>
              <a:rPr lang="fr-FR" dirty="0" err="1"/>
              <a:t>Request</a:t>
            </a:r>
            <a:endParaRPr lang="fr-FR" dirty="0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2FC338AD-4CAD-3CEB-58C7-241C0F762B9D}"/>
              </a:ext>
            </a:extLst>
          </p:cNvPr>
          <p:cNvSpPr/>
          <p:nvPr/>
        </p:nvSpPr>
        <p:spPr>
          <a:xfrm rot="1592569">
            <a:off x="6102832" y="6411213"/>
            <a:ext cx="399291" cy="3693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34A8D32-5A05-940D-75FA-87AE882ADF67}"/>
              </a:ext>
            </a:extLst>
          </p:cNvPr>
          <p:cNvSpPr txBox="1"/>
          <p:nvPr/>
        </p:nvSpPr>
        <p:spPr>
          <a:xfrm>
            <a:off x="7945155" y="4229620"/>
            <a:ext cx="26409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Callback to Save </a:t>
            </a:r>
            <a:r>
              <a:rPr lang="fr-FR" dirty="0" err="1"/>
              <a:t>Response</a:t>
            </a:r>
            <a:endParaRPr lang="fr-FR" dirty="0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80DF464B-F536-CBC1-0217-5B65DDC66351}"/>
              </a:ext>
            </a:extLst>
          </p:cNvPr>
          <p:cNvSpPr/>
          <p:nvPr/>
        </p:nvSpPr>
        <p:spPr>
          <a:xfrm rot="7299309">
            <a:off x="7078486" y="5099295"/>
            <a:ext cx="1381766" cy="3693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C38BA4-24B2-B1F0-FC55-9E5128A79D2D}"/>
              </a:ext>
            </a:extLst>
          </p:cNvPr>
          <p:cNvSpPr txBox="1"/>
          <p:nvPr/>
        </p:nvSpPr>
        <p:spPr>
          <a:xfrm>
            <a:off x="6775382" y="6488668"/>
            <a:ext cx="31313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save</a:t>
            </a:r>
            <a:r>
              <a:rPr lang="fr-FR" dirty="0"/>
              <a:t> </a:t>
            </a:r>
            <a:r>
              <a:rPr lang="fr-FR" dirty="0" err="1"/>
              <a:t>Json</a:t>
            </a:r>
            <a:r>
              <a:rPr lang="fr-FR" dirty="0"/>
              <a:t> "</a:t>
            </a:r>
            <a:r>
              <a:rPr lang="fr-FR" dirty="0" err="1"/>
              <a:t>id_token</a:t>
            </a:r>
            <a:r>
              <a:rPr lang="fr-FR" dirty="0"/>
              <a:t>" to Storage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0FB0C1F-C1F3-DC6A-D859-34213B910792}"/>
              </a:ext>
            </a:extLst>
          </p:cNvPr>
          <p:cNvSpPr/>
          <p:nvPr/>
        </p:nvSpPr>
        <p:spPr>
          <a:xfrm>
            <a:off x="2750375" y="3224456"/>
            <a:ext cx="1518885" cy="47038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F1797D3-E7D2-A727-2744-4A7FAD466EF3}"/>
              </a:ext>
            </a:extLst>
          </p:cNvPr>
          <p:cNvSpPr/>
          <p:nvPr/>
        </p:nvSpPr>
        <p:spPr>
          <a:xfrm>
            <a:off x="5854585" y="3694013"/>
            <a:ext cx="4321203" cy="26014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8279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7B9B0-F13E-1491-BDEC-CA16B08BC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48215"/>
          </a:xfrm>
        </p:spPr>
        <p:txBody>
          <a:bodyPr/>
          <a:lstStyle/>
          <a:p>
            <a:pPr algn="ctr"/>
            <a:r>
              <a:rPr lang="fr-FR" dirty="0"/>
              <a:t>End </a:t>
            </a:r>
            <a:r>
              <a:rPr lang="fr-FR" dirty="0" err="1"/>
              <a:t>Choices</a:t>
            </a:r>
            <a:r>
              <a:rPr lang="fr-FR" dirty="0"/>
              <a:t> (</a:t>
            </a:r>
            <a:r>
              <a:rPr lang="fr-FR" dirty="0" err="1"/>
              <a:t>Db</a:t>
            </a:r>
            <a:r>
              <a:rPr lang="fr-FR" dirty="0"/>
              <a:t>, </a:t>
            </a:r>
            <a:r>
              <a:rPr lang="fr-FR" dirty="0" err="1"/>
              <a:t>Angular</a:t>
            </a:r>
            <a:r>
              <a:rPr lang="fr-FR" dirty="0"/>
              <a:t>, Maven, ..)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08CBFF-C46E-B945-4EB2-BE703EAAB4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62" y="2205037"/>
            <a:ext cx="12106275" cy="2447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19748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0B8143-0387-4343-E539-CE13856D19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5933C3-FD64-76D0-4B86-D8768E449F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48215"/>
          </a:xfrm>
        </p:spPr>
        <p:txBody>
          <a:bodyPr/>
          <a:lstStyle/>
          <a:p>
            <a:pPr algn="ctr"/>
            <a:r>
              <a:rPr lang="fr-FR" dirty="0" err="1"/>
              <a:t>Storing</a:t>
            </a:r>
            <a:r>
              <a:rPr lang="fr-FR" dirty="0"/>
              <a:t> JWT </a:t>
            </a:r>
            <a:r>
              <a:rPr lang="fr-FR" dirty="0" err="1"/>
              <a:t>Token</a:t>
            </a:r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DA8D1C-2680-8EFB-F3FA-A34474D31F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1072" y="1857560"/>
            <a:ext cx="7525402" cy="2846317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D5394003-963E-E9BC-E56D-2F3FB9710F27}"/>
              </a:ext>
            </a:extLst>
          </p:cNvPr>
          <p:cNvSpPr/>
          <p:nvPr/>
        </p:nvSpPr>
        <p:spPr>
          <a:xfrm rot="1386215">
            <a:off x="2494067" y="3311611"/>
            <a:ext cx="801278" cy="3693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2385299F-BAFF-41DC-74B9-9BEA1F810F6C}"/>
              </a:ext>
            </a:extLst>
          </p:cNvPr>
          <p:cNvSpPr/>
          <p:nvPr/>
        </p:nvSpPr>
        <p:spPr>
          <a:xfrm rot="19943861">
            <a:off x="2494434" y="4169934"/>
            <a:ext cx="801278" cy="3693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9E9772-9046-99F3-A8D2-D3B6276B74DC}"/>
              </a:ext>
            </a:extLst>
          </p:cNvPr>
          <p:cNvSpPr txBox="1"/>
          <p:nvPr/>
        </p:nvSpPr>
        <p:spPr>
          <a:xfrm>
            <a:off x="718775" y="2095498"/>
            <a:ext cx="1849865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if </a:t>
            </a:r>
            <a:r>
              <a:rPr lang="fr-FR" dirty="0" err="1"/>
              <a:t>selected</a:t>
            </a:r>
            <a:endParaRPr lang="fr-FR" dirty="0"/>
          </a:p>
          <a:p>
            <a:r>
              <a:rPr lang="fr-FR" dirty="0"/>
              <a:t>"</a:t>
            </a:r>
            <a:r>
              <a:rPr lang="fr-FR" dirty="0" err="1"/>
              <a:t>rememberMe</a:t>
            </a:r>
            <a:r>
              <a:rPr lang="fr-FR" dirty="0"/>
              <a:t>",</a:t>
            </a:r>
          </a:p>
          <a:p>
            <a:endParaRPr lang="fr-FR" dirty="0"/>
          </a:p>
          <a:p>
            <a:r>
              <a:rPr lang="fr-FR" dirty="0" err="1"/>
              <a:t>then</a:t>
            </a:r>
            <a:r>
              <a:rPr lang="fr-FR" dirty="0"/>
              <a:t> </a:t>
            </a:r>
            <a:r>
              <a:rPr lang="fr-FR" dirty="0" err="1"/>
              <a:t>save</a:t>
            </a:r>
            <a:r>
              <a:rPr lang="fr-FR" dirty="0"/>
              <a:t> to </a:t>
            </a:r>
          </a:p>
          <a:p>
            <a:r>
              <a:rPr lang="fr-FR" dirty="0" err="1"/>
              <a:t>LocalStorage</a:t>
            </a:r>
            <a:endParaRPr lang="fr-FR" dirty="0"/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else</a:t>
            </a:r>
            <a:r>
              <a:rPr lang="fr-FR" dirty="0"/>
              <a:t> to </a:t>
            </a:r>
            <a:r>
              <a:rPr lang="fr-FR" dirty="0" err="1"/>
              <a:t>temporary</a:t>
            </a:r>
            <a:endParaRPr lang="fr-FR" dirty="0"/>
          </a:p>
          <a:p>
            <a:r>
              <a:rPr lang="fr-FR" dirty="0" err="1"/>
              <a:t>SessionStorage</a:t>
            </a:r>
            <a:endParaRPr lang="fr-FR" dirty="0"/>
          </a:p>
          <a:p>
            <a:endParaRPr lang="fr-FR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F9306EB-5B6F-09F2-54FF-6665EC79E071}"/>
              </a:ext>
            </a:extLst>
          </p:cNvPr>
          <p:cNvSpPr/>
          <p:nvPr/>
        </p:nvSpPr>
        <p:spPr>
          <a:xfrm>
            <a:off x="3889862" y="3526659"/>
            <a:ext cx="1732462" cy="24215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2135E71-9356-E356-7C50-0E02BC399DA3}"/>
              </a:ext>
            </a:extLst>
          </p:cNvPr>
          <p:cNvSpPr/>
          <p:nvPr/>
        </p:nvSpPr>
        <p:spPr>
          <a:xfrm>
            <a:off x="3889861" y="4005322"/>
            <a:ext cx="1936349" cy="24215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9627911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1E4680-4FC7-D93D-665D-A684DCE5FE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019432"/>
          </a:xfrm>
        </p:spPr>
        <p:txBody>
          <a:bodyPr/>
          <a:lstStyle/>
          <a:p>
            <a:pPr algn="ctr"/>
            <a:r>
              <a:rPr lang="fr-FR" dirty="0" err="1"/>
              <a:t>Stored</a:t>
            </a:r>
            <a:r>
              <a:rPr lang="fr-FR" dirty="0"/>
              <a:t> JWT </a:t>
            </a:r>
            <a:r>
              <a:rPr lang="fr-FR" dirty="0" err="1"/>
              <a:t>Available</a:t>
            </a:r>
            <a:r>
              <a:rPr lang="fr-FR" dirty="0"/>
              <a:t> for </a:t>
            </a:r>
            <a:r>
              <a:rPr lang="fr-FR" dirty="0" err="1"/>
              <a:t>later</a:t>
            </a:r>
            <a:r>
              <a:rPr lang="fr-FR" dirty="0"/>
              <a:t> Http Calls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D735A3-D52F-BCE0-D4B7-E996F8D628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091" y="2485943"/>
            <a:ext cx="11735817" cy="188611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E407C0E-20A7-2951-FD3B-2FE6D7B90246}"/>
              </a:ext>
            </a:extLst>
          </p:cNvPr>
          <p:cNvSpPr/>
          <p:nvPr/>
        </p:nvSpPr>
        <p:spPr>
          <a:xfrm>
            <a:off x="4316170" y="3551372"/>
            <a:ext cx="1732462" cy="24215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2E56834-4292-FE84-F0CB-B79555800E61}"/>
              </a:ext>
            </a:extLst>
          </p:cNvPr>
          <p:cNvSpPr/>
          <p:nvPr/>
        </p:nvSpPr>
        <p:spPr>
          <a:xfrm>
            <a:off x="8190013" y="3551372"/>
            <a:ext cx="1812781" cy="24215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9906B62-6252-9DCA-A412-6B65676AA4E9}"/>
              </a:ext>
            </a:extLst>
          </p:cNvPr>
          <p:cNvSpPr txBox="1"/>
          <p:nvPr/>
        </p:nvSpPr>
        <p:spPr>
          <a:xfrm>
            <a:off x="3800530" y="4791154"/>
            <a:ext cx="52958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The code retries </a:t>
            </a:r>
            <a:r>
              <a:rPr lang="fr-FR" dirty="0" err="1"/>
              <a:t>both</a:t>
            </a:r>
            <a:r>
              <a:rPr lang="fr-FR" dirty="0"/>
              <a:t> local and session Storage, </a:t>
            </a:r>
          </a:p>
          <a:p>
            <a:r>
              <a:rPr lang="fr-FR" dirty="0" err="1"/>
              <a:t>then</a:t>
            </a:r>
            <a:r>
              <a:rPr lang="fr-FR" dirty="0"/>
              <a:t> </a:t>
            </a:r>
            <a:r>
              <a:rPr lang="fr-FR" dirty="0" err="1"/>
              <a:t>reparse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JSON to </a:t>
            </a:r>
            <a:r>
              <a:rPr lang="fr-FR" dirty="0" err="1"/>
              <a:t>get</a:t>
            </a:r>
            <a:r>
              <a:rPr lang="fr-FR" dirty="0"/>
              <a:t> JWT </a:t>
            </a:r>
            <a:r>
              <a:rPr lang="fr-FR" dirty="0" err="1"/>
              <a:t>Bearer</a:t>
            </a:r>
            <a:r>
              <a:rPr lang="fr-FR" dirty="0"/>
              <a:t> </a:t>
            </a:r>
            <a:r>
              <a:rPr lang="fr-FR" dirty="0" err="1"/>
              <a:t>Token</a:t>
            </a:r>
            <a:r>
              <a:rPr lang="fr-FR" dirty="0"/>
              <a:t> value</a:t>
            </a:r>
          </a:p>
        </p:txBody>
      </p:sp>
    </p:spTree>
    <p:extLst>
      <p:ext uri="{BB962C8B-B14F-4D97-AF65-F5344CB8AC3E}">
        <p14:creationId xmlns:p14="http://schemas.microsoft.com/office/powerpoint/2010/main" val="425774466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7B9B0-F13E-1491-BDEC-CA16B08BC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48215"/>
          </a:xfrm>
        </p:spPr>
        <p:txBody>
          <a:bodyPr/>
          <a:lstStyle/>
          <a:p>
            <a:pPr algn="ctr"/>
            <a:r>
              <a:rPr lang="fr-FR" dirty="0" err="1"/>
              <a:t>Viewing</a:t>
            </a:r>
            <a:r>
              <a:rPr lang="fr-FR" dirty="0"/>
              <a:t> </a:t>
            </a:r>
            <a:r>
              <a:rPr lang="fr-FR" dirty="0" err="1"/>
              <a:t>SessionStorage</a:t>
            </a:r>
            <a:r>
              <a:rPr lang="fr-FR" dirty="0"/>
              <a:t> </a:t>
            </a:r>
            <a:br>
              <a:rPr lang="fr-FR" dirty="0"/>
            </a:br>
            <a:r>
              <a:rPr lang="fr-FR" dirty="0" err="1"/>
              <a:t>with</a:t>
            </a:r>
            <a:r>
              <a:rPr lang="fr-FR" dirty="0"/>
              <a:t> Chrome </a:t>
            </a:r>
            <a:r>
              <a:rPr lang="fr-FR" dirty="0" err="1"/>
              <a:t>Devtools</a:t>
            </a:r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0E620B-DA4E-F9D6-EFB3-B67BEC4993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0738" y="1237885"/>
            <a:ext cx="10270524" cy="507155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82967B9-1A4B-5A00-AC24-0FBB031B61DA}"/>
              </a:ext>
            </a:extLst>
          </p:cNvPr>
          <p:cNvSpPr/>
          <p:nvPr/>
        </p:nvSpPr>
        <p:spPr>
          <a:xfrm>
            <a:off x="5162608" y="1419832"/>
            <a:ext cx="861311" cy="30393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B83DB01-E15E-B858-F91B-76CDC6F0FB2B}"/>
              </a:ext>
            </a:extLst>
          </p:cNvPr>
          <p:cNvSpPr/>
          <p:nvPr/>
        </p:nvSpPr>
        <p:spPr>
          <a:xfrm>
            <a:off x="960738" y="3154760"/>
            <a:ext cx="1683608" cy="37927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78D2E03-5408-1740-2DF2-623270F9534B}"/>
              </a:ext>
            </a:extLst>
          </p:cNvPr>
          <p:cNvSpPr/>
          <p:nvPr/>
        </p:nvSpPr>
        <p:spPr>
          <a:xfrm>
            <a:off x="3352343" y="2816145"/>
            <a:ext cx="1256727" cy="19272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6082167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0FDE303-B794-8AC0-1284-C112C1C549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0798" y="1191746"/>
            <a:ext cx="6828112" cy="501820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65D9352-F055-1D4F-1EBB-A5D9C4294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Sign</a:t>
            </a:r>
            <a:r>
              <a:rPr lang="fr-FR" dirty="0"/>
              <a:t>-in </a:t>
            </a:r>
            <a:r>
              <a:rPr lang="fr-FR" dirty="0" err="1"/>
              <a:t>with</a:t>
            </a:r>
            <a:r>
              <a:rPr lang="fr-FR" dirty="0"/>
              <a:t> "</a:t>
            </a:r>
            <a:r>
              <a:rPr lang="fr-FR" dirty="0" err="1"/>
              <a:t>rememberMe</a:t>
            </a:r>
            <a:r>
              <a:rPr lang="fr-FR" dirty="0"/>
              <a:t>" option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A11442A-2DF3-4A9E-1CC6-8DC530BD473F}"/>
              </a:ext>
            </a:extLst>
          </p:cNvPr>
          <p:cNvSpPr/>
          <p:nvPr/>
        </p:nvSpPr>
        <p:spPr>
          <a:xfrm>
            <a:off x="3404286" y="4108622"/>
            <a:ext cx="271849" cy="3336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1BDF8A4-977D-503D-F435-11E7BA0CF002}"/>
              </a:ext>
            </a:extLst>
          </p:cNvPr>
          <p:cNvSpPr/>
          <p:nvPr/>
        </p:nvSpPr>
        <p:spPr>
          <a:xfrm>
            <a:off x="3719384" y="4164228"/>
            <a:ext cx="1044146" cy="22242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1476993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AF8BF-8EA6-C9DE-B9E9-7A943FB61D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rememberMe</a:t>
            </a:r>
            <a:r>
              <a:rPr lang="fr-FR" dirty="0"/>
              <a:t> =&gt; JWT in </a:t>
            </a:r>
            <a:r>
              <a:rPr lang="fr-FR" dirty="0" err="1"/>
              <a:t>LocalStorage</a:t>
            </a: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5D1C50-CF17-DD66-98D0-78209B597E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74503"/>
            <a:ext cx="12192000" cy="330899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0FF486D-CFF4-0AF7-3ADB-069F390EFD3D}"/>
              </a:ext>
            </a:extLst>
          </p:cNvPr>
          <p:cNvSpPr/>
          <p:nvPr/>
        </p:nvSpPr>
        <p:spPr>
          <a:xfrm>
            <a:off x="52515" y="3543998"/>
            <a:ext cx="1918387" cy="49048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0589C64-6531-6489-08E5-073D462AB7E4}"/>
              </a:ext>
            </a:extLst>
          </p:cNvPr>
          <p:cNvSpPr/>
          <p:nvPr/>
        </p:nvSpPr>
        <p:spPr>
          <a:xfrm>
            <a:off x="2882213" y="3655210"/>
            <a:ext cx="1683608" cy="17538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5579206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19D4-72EB-2F8B-0DE4-217CFFAA58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3249"/>
            <a:ext cx="10515600" cy="1736124"/>
          </a:xfrm>
        </p:spPr>
        <p:txBody>
          <a:bodyPr/>
          <a:lstStyle/>
          <a:p>
            <a:pPr algn="ctr"/>
            <a:r>
              <a:rPr lang="fr-FR" dirty="0" err="1"/>
              <a:t>LocalStorage</a:t>
            </a:r>
            <a:r>
              <a:rPr lang="fr-FR" dirty="0"/>
              <a:t> : </a:t>
            </a:r>
            <a:br>
              <a:rPr lang="fr-FR" dirty="0"/>
            </a:br>
            <a:r>
              <a:rPr lang="fr-FR" dirty="0" err="1"/>
              <a:t>resist</a:t>
            </a:r>
            <a:r>
              <a:rPr lang="fr-FR" dirty="0"/>
              <a:t> to a Close Browser Tab + Re-Open</a:t>
            </a:r>
            <a:br>
              <a:rPr lang="fr-FR" dirty="0"/>
            </a:br>
            <a:r>
              <a:rPr lang="fr-FR" dirty="0"/>
              <a:t>( != </a:t>
            </a:r>
            <a:r>
              <a:rPr lang="fr-FR" dirty="0" err="1"/>
              <a:t>SessionStorage</a:t>
            </a:r>
            <a:r>
              <a:rPr lang="fr-FR" dirty="0"/>
              <a:t>, </a:t>
            </a:r>
            <a:r>
              <a:rPr lang="fr-FR" dirty="0" err="1"/>
              <a:t>purged</a:t>
            </a:r>
            <a:r>
              <a:rPr lang="fr-FR" dirty="0"/>
              <a:t>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06C06D8-B7DE-1FDD-D0C4-DCC359B09F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988" y="2734086"/>
            <a:ext cx="11812024" cy="358933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07F26CE-E1AB-64AE-D096-E4D507E58C29}"/>
              </a:ext>
            </a:extLst>
          </p:cNvPr>
          <p:cNvSpPr/>
          <p:nvPr/>
        </p:nvSpPr>
        <p:spPr>
          <a:xfrm>
            <a:off x="5121876" y="5850926"/>
            <a:ext cx="667265" cy="21624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9F8862-18A4-E50D-D39F-5984F768CA96}"/>
              </a:ext>
            </a:extLst>
          </p:cNvPr>
          <p:cNvSpPr txBox="1"/>
          <p:nvPr/>
        </p:nvSpPr>
        <p:spPr>
          <a:xfrm>
            <a:off x="945292" y="2304535"/>
            <a:ext cx="10437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Closed</a:t>
            </a:r>
            <a:r>
              <a:rPr lang="fr-FR" dirty="0"/>
              <a:t> + re-</a:t>
            </a:r>
            <a:r>
              <a:rPr lang="fr-FR" dirty="0" err="1"/>
              <a:t>Opened</a:t>
            </a:r>
            <a:r>
              <a:rPr lang="fr-FR" dirty="0"/>
              <a:t> Tab =&gt; </a:t>
            </a:r>
            <a:r>
              <a:rPr lang="fr-FR" dirty="0" err="1"/>
              <a:t>still</a:t>
            </a:r>
            <a:r>
              <a:rPr lang="fr-FR" dirty="0"/>
              <a:t> "</a:t>
            </a:r>
            <a:r>
              <a:rPr lang="fr-FR" dirty="0" err="1"/>
              <a:t>logged</a:t>
            </a:r>
            <a:r>
              <a:rPr lang="fr-FR" dirty="0"/>
              <a:t>-in"    (</a:t>
            </a:r>
            <a:r>
              <a:rPr lang="fr-FR" dirty="0" err="1"/>
              <a:t>even</a:t>
            </a:r>
            <a:r>
              <a:rPr lang="fr-FR" dirty="0"/>
              <a:t> </a:t>
            </a:r>
            <a:r>
              <a:rPr lang="fr-FR" dirty="0" err="1"/>
              <a:t>resist</a:t>
            </a:r>
            <a:r>
              <a:rPr lang="fr-FR" dirty="0"/>
              <a:t> to </a:t>
            </a:r>
            <a:r>
              <a:rPr lang="fr-FR" dirty="0" err="1"/>
              <a:t>Quit</a:t>
            </a:r>
            <a:r>
              <a:rPr lang="fr-FR" dirty="0"/>
              <a:t> Browser application, </a:t>
            </a:r>
            <a:r>
              <a:rPr lang="fr-FR" dirty="0" err="1"/>
              <a:t>relaunch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, </a:t>
            </a:r>
            <a:r>
              <a:rPr lang="fr-FR" dirty="0" err="1"/>
              <a:t>reopen</a:t>
            </a:r>
            <a:r>
              <a:rPr lang="fr-FR" dirty="0"/>
              <a:t> Tab)</a:t>
            </a:r>
          </a:p>
        </p:txBody>
      </p:sp>
    </p:spTree>
    <p:extLst>
      <p:ext uri="{BB962C8B-B14F-4D97-AF65-F5344CB8AC3E}">
        <p14:creationId xmlns:p14="http://schemas.microsoft.com/office/powerpoint/2010/main" val="84557974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3E288-63E5-6FB0-E628-D2AE59B7F9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25612"/>
          </a:xfrm>
        </p:spPr>
        <p:txBody>
          <a:bodyPr/>
          <a:lstStyle/>
          <a:p>
            <a:pPr algn="ctr"/>
            <a:r>
              <a:rPr lang="fr-FR" dirty="0" err="1"/>
              <a:t>SessionStorage</a:t>
            </a:r>
            <a:r>
              <a:rPr lang="fr-FR" dirty="0"/>
              <a:t> =&gt; auto purge on Close Tab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0A9BB9-166E-1E9F-8D44-F4A3AAE5DC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4469" y="1806678"/>
            <a:ext cx="9341939" cy="505132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490D941-ED46-83F4-05E3-318D09AC4350}"/>
              </a:ext>
            </a:extLst>
          </p:cNvPr>
          <p:cNvSpPr txBox="1"/>
          <p:nvPr/>
        </p:nvSpPr>
        <p:spPr>
          <a:xfrm>
            <a:off x="838200" y="1160347"/>
            <a:ext cx="94775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Close Tab =&gt; </a:t>
            </a:r>
            <a:r>
              <a:rPr lang="fr-FR" dirty="0" err="1"/>
              <a:t>even</a:t>
            </a:r>
            <a:r>
              <a:rPr lang="fr-FR" dirty="0"/>
              <a:t> Chrome Dev Tools panel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Closed</a:t>
            </a:r>
            <a:endParaRPr lang="fr-FR" dirty="0"/>
          </a:p>
          <a:p>
            <a:r>
              <a:rPr lang="fr-FR" dirty="0"/>
              <a:t>Re-Open new tab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same</a:t>
            </a:r>
            <a:r>
              <a:rPr lang="fr-FR" dirty="0"/>
              <a:t> URL =&gt; </a:t>
            </a:r>
            <a:r>
              <a:rPr lang="fr-FR" dirty="0" err="1"/>
              <a:t>then</a:t>
            </a:r>
            <a:r>
              <a:rPr lang="fr-FR" dirty="0"/>
              <a:t> re-open Chrome Dev Tools =&gt; </a:t>
            </a:r>
            <a:r>
              <a:rPr lang="fr-FR" dirty="0" err="1"/>
              <a:t>SessionStorage</a:t>
            </a:r>
            <a:r>
              <a:rPr lang="fr-FR" dirty="0"/>
              <a:t> </a:t>
            </a:r>
            <a:r>
              <a:rPr lang="fr-FR" dirty="0" err="1"/>
              <a:t>was</a:t>
            </a:r>
            <a:r>
              <a:rPr lang="fr-FR" dirty="0"/>
              <a:t> </a:t>
            </a:r>
            <a:r>
              <a:rPr lang="fr-FR" dirty="0" err="1"/>
              <a:t>cleared</a:t>
            </a:r>
            <a:endParaRPr lang="fr-FR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56D047E-C599-F049-251A-B72ABA99DFD0}"/>
              </a:ext>
            </a:extLst>
          </p:cNvPr>
          <p:cNvSpPr/>
          <p:nvPr/>
        </p:nvSpPr>
        <p:spPr>
          <a:xfrm>
            <a:off x="3194222" y="2193323"/>
            <a:ext cx="864973" cy="19770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E43A5E5-BF0B-13D9-BFF0-FF0EDE4B3CC4}"/>
              </a:ext>
            </a:extLst>
          </p:cNvPr>
          <p:cNvSpPr/>
          <p:nvPr/>
        </p:nvSpPr>
        <p:spPr>
          <a:xfrm>
            <a:off x="3886201" y="1806678"/>
            <a:ext cx="265670" cy="24285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78F4B52-7A37-897C-2D7C-C9B2F62F9C00}"/>
              </a:ext>
            </a:extLst>
          </p:cNvPr>
          <p:cNvSpPr/>
          <p:nvPr/>
        </p:nvSpPr>
        <p:spPr>
          <a:xfrm>
            <a:off x="3061387" y="6327190"/>
            <a:ext cx="1553862" cy="39488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E9D947C-26A0-C334-EB50-268AFD2FF0DD}"/>
              </a:ext>
            </a:extLst>
          </p:cNvPr>
          <p:cNvSpPr/>
          <p:nvPr/>
        </p:nvSpPr>
        <p:spPr>
          <a:xfrm>
            <a:off x="5444129" y="5697653"/>
            <a:ext cx="1469475" cy="75096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0301782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58F04-ED5B-360E-8B86-7BB05066F8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822621"/>
          </a:xfrm>
        </p:spPr>
        <p:txBody>
          <a:bodyPr/>
          <a:lstStyle/>
          <a:p>
            <a:pPr algn="ctr"/>
            <a:r>
              <a:rPr lang="fr-FR" dirty="0"/>
              <a:t>On </a:t>
            </a:r>
            <a:r>
              <a:rPr lang="fr-FR" dirty="0" err="1"/>
              <a:t>Sign</a:t>
            </a:r>
            <a:r>
              <a:rPr lang="fr-FR" dirty="0"/>
              <a:t>-Out </a:t>
            </a:r>
            <a:br>
              <a:rPr lang="fr-FR" dirty="0"/>
            </a:br>
            <a:r>
              <a:rPr lang="fr-FR" dirty="0"/>
              <a:t>=&gt; All Security information must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cleared</a:t>
            </a:r>
            <a:r>
              <a:rPr lang="fr-FR" dirty="0"/>
              <a:t>!</a:t>
            </a:r>
            <a:br>
              <a:rPr lang="fr-FR" dirty="0"/>
            </a:br>
            <a:r>
              <a:rPr lang="fr-FR" dirty="0"/>
              <a:t>(Local + Session)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97955B8-CE96-7C37-6946-0E9ABAF4EF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0516" y="2174233"/>
            <a:ext cx="5182049" cy="95258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BCE4D89-A142-78CE-AD50-0614FE33F0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4594" y="3429000"/>
            <a:ext cx="8782811" cy="329593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17239A2-F31B-C2F6-8F7F-E57634B36F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16887" y="1277006"/>
            <a:ext cx="2122354" cy="1695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434057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3866D-D51C-886A-DFA9-1E15475201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9097" y="2428703"/>
            <a:ext cx="10515600" cy="1325563"/>
          </a:xfrm>
        </p:spPr>
        <p:txBody>
          <a:bodyPr/>
          <a:lstStyle/>
          <a:p>
            <a:r>
              <a:rPr lang="fr-FR" dirty="0"/>
              <a:t>Passing JWT back in Http </a:t>
            </a:r>
            <a:r>
              <a:rPr lang="fr-FR" dirty="0" err="1"/>
              <a:t>Rest</a:t>
            </a:r>
            <a:r>
              <a:rPr lang="fr-FR" dirty="0"/>
              <a:t> API Calls</a:t>
            </a:r>
          </a:p>
        </p:txBody>
      </p:sp>
    </p:spTree>
    <p:extLst>
      <p:ext uri="{BB962C8B-B14F-4D97-AF65-F5344CB8AC3E}">
        <p14:creationId xmlns:p14="http://schemas.microsoft.com/office/powerpoint/2010/main" val="136155575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33AD3-B86E-C469-C67B-2A5990F5A6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Debugging</a:t>
            </a:r>
            <a:r>
              <a:rPr lang="fr-FR" dirty="0"/>
              <a:t> </a:t>
            </a:r>
            <a:r>
              <a:rPr lang="fr-FR" dirty="0" err="1"/>
              <a:t>Authenticated</a:t>
            </a:r>
            <a:r>
              <a:rPr lang="fr-FR" dirty="0"/>
              <a:t> </a:t>
            </a:r>
            <a:r>
              <a:rPr lang="fr-FR" dirty="0" err="1"/>
              <a:t>Rest</a:t>
            </a:r>
            <a:r>
              <a:rPr lang="fr-FR" dirty="0"/>
              <a:t> API Calls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826176-B010-955C-F851-8B85A2A006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0324" y="1280786"/>
            <a:ext cx="10357022" cy="513143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5619DC1-CC3B-B1E0-9DBD-AEA31CA184E8}"/>
              </a:ext>
            </a:extLst>
          </p:cNvPr>
          <p:cNvSpPr/>
          <p:nvPr/>
        </p:nvSpPr>
        <p:spPr>
          <a:xfrm>
            <a:off x="3574192" y="4322474"/>
            <a:ext cx="1195516" cy="23099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1F3F20-2C71-3E77-C829-65522F35C818}"/>
              </a:ext>
            </a:extLst>
          </p:cNvPr>
          <p:cNvSpPr/>
          <p:nvPr/>
        </p:nvSpPr>
        <p:spPr>
          <a:xfrm>
            <a:off x="3574192" y="5203922"/>
            <a:ext cx="1195516" cy="23099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BCF6F53-9BC1-092B-FEA4-C436AB406DC4}"/>
              </a:ext>
            </a:extLst>
          </p:cNvPr>
          <p:cNvSpPr/>
          <p:nvPr/>
        </p:nvSpPr>
        <p:spPr>
          <a:xfrm>
            <a:off x="5802527" y="5203922"/>
            <a:ext cx="5473013" cy="76439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931083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7B9B0-F13E-1491-BDEC-CA16B08BC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48215"/>
          </a:xfrm>
        </p:spPr>
        <p:txBody>
          <a:bodyPr/>
          <a:lstStyle/>
          <a:p>
            <a:pPr algn="ctr"/>
            <a:r>
              <a:rPr lang="fr-FR" dirty="0"/>
              <a:t>Start </a:t>
            </a:r>
            <a:r>
              <a:rPr lang="fr-FR" dirty="0" err="1"/>
              <a:t>Generating</a:t>
            </a:r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F81975-340B-6A55-8D91-A5A1691504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4437" y="2990850"/>
            <a:ext cx="9763125" cy="8763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E0D9C5C-6881-366C-96CA-8154C83F0CD4}"/>
              </a:ext>
            </a:extLst>
          </p:cNvPr>
          <p:cNvSpPr txBox="1"/>
          <p:nvPr/>
        </p:nvSpPr>
        <p:spPr>
          <a:xfrm>
            <a:off x="702527" y="4906537"/>
            <a:ext cx="580979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Generating</a:t>
            </a:r>
            <a:r>
              <a:rPr lang="fr-FR" dirty="0"/>
              <a:t> a RSA Key pair, for </a:t>
            </a:r>
            <a:r>
              <a:rPr lang="fr-FR" dirty="0" err="1"/>
              <a:t>exposing</a:t>
            </a:r>
            <a:r>
              <a:rPr lang="fr-FR" dirty="0"/>
              <a:t> https </a:t>
            </a:r>
            <a:r>
              <a:rPr lang="fr-FR" dirty="0" err="1"/>
              <a:t>instead</a:t>
            </a:r>
            <a:r>
              <a:rPr lang="fr-FR" dirty="0"/>
              <a:t> of http</a:t>
            </a:r>
            <a:br>
              <a:rPr lang="fr-FR" dirty="0"/>
            </a:br>
            <a:endParaRPr lang="fr-FR" dirty="0"/>
          </a:p>
          <a:p>
            <a:r>
              <a:rPr lang="fr-FR" dirty="0"/>
              <a:t>( but self-</a:t>
            </a:r>
            <a:r>
              <a:rPr lang="fr-FR" dirty="0" err="1"/>
              <a:t>signed</a:t>
            </a:r>
            <a:r>
              <a:rPr lang="fr-FR" dirty="0"/>
              <a:t> </a:t>
            </a:r>
            <a:r>
              <a:rPr lang="fr-FR" dirty="0" err="1"/>
              <a:t>certificate</a:t>
            </a:r>
            <a:r>
              <a:rPr lang="fr-FR" dirty="0"/>
              <a:t> ) </a:t>
            </a:r>
          </a:p>
        </p:txBody>
      </p:sp>
    </p:spTree>
    <p:extLst>
      <p:ext uri="{BB962C8B-B14F-4D97-AF65-F5344CB8AC3E}">
        <p14:creationId xmlns:p14="http://schemas.microsoft.com/office/powerpoint/2010/main" val="418612131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DDCE09-462A-A026-42D5-736F92F33D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Header "</a:t>
            </a:r>
            <a:r>
              <a:rPr lang="fr-FR" dirty="0" err="1"/>
              <a:t>Authorization</a:t>
            </a:r>
            <a:r>
              <a:rPr lang="fr-FR" dirty="0"/>
              <a:t>: </a:t>
            </a:r>
            <a:r>
              <a:rPr lang="fr-FR" dirty="0" err="1"/>
              <a:t>Bearer</a:t>
            </a:r>
            <a:r>
              <a:rPr lang="fr-FR" dirty="0"/>
              <a:t> ${</a:t>
            </a:r>
            <a:r>
              <a:rPr lang="fr-FR" dirty="0" err="1"/>
              <a:t>token</a:t>
            </a:r>
            <a:r>
              <a:rPr lang="fr-FR" dirty="0"/>
              <a:t>}" ...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EC43DCD-4585-76E8-1272-465CFFA70CF0}"/>
              </a:ext>
            </a:extLst>
          </p:cNvPr>
          <p:cNvSpPr txBox="1"/>
          <p:nvPr/>
        </p:nvSpPr>
        <p:spPr>
          <a:xfrm>
            <a:off x="1130643" y="3280718"/>
            <a:ext cx="1041887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All </a:t>
            </a:r>
            <a:r>
              <a:rPr lang="fr-FR" sz="2800" dirty="0" err="1"/>
              <a:t>Rest</a:t>
            </a:r>
            <a:r>
              <a:rPr lang="fr-FR" sz="2800" dirty="0"/>
              <a:t> API calls are </a:t>
            </a:r>
            <a:r>
              <a:rPr lang="fr-FR" sz="2800" dirty="0" err="1"/>
              <a:t>Authenticated</a:t>
            </a:r>
            <a:r>
              <a:rPr lang="fr-FR" sz="2800" dirty="0"/>
              <a:t> </a:t>
            </a:r>
            <a:r>
              <a:rPr lang="fr-FR" sz="2800" dirty="0" err="1"/>
              <a:t>using</a:t>
            </a:r>
            <a:r>
              <a:rPr lang="fr-FR" sz="2800" dirty="0"/>
              <a:t> Http Header "</a:t>
            </a:r>
            <a:r>
              <a:rPr lang="fr-FR" sz="2800" dirty="0" err="1"/>
              <a:t>Authorization</a:t>
            </a:r>
            <a:r>
              <a:rPr lang="fr-FR" sz="2800" dirty="0"/>
              <a:t>",</a:t>
            </a:r>
          </a:p>
          <a:p>
            <a:r>
              <a:rPr lang="fr-FR" sz="2800" dirty="0" err="1"/>
              <a:t>containing</a:t>
            </a:r>
            <a:r>
              <a:rPr lang="fr-FR" sz="2800" dirty="0"/>
              <a:t> a </a:t>
            </a:r>
            <a:r>
              <a:rPr lang="fr-FR" sz="2800" dirty="0" err="1"/>
              <a:t>Bearer</a:t>
            </a:r>
            <a:r>
              <a:rPr lang="fr-FR" sz="2800" dirty="0"/>
              <a:t> </a:t>
            </a:r>
            <a:r>
              <a:rPr lang="fr-FR" sz="2800" dirty="0" err="1"/>
              <a:t>token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131535799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355CB-D4FC-FEE9-D566-EDA4980586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Minimalist</a:t>
            </a:r>
            <a:r>
              <a:rPr lang="fr-FR" dirty="0"/>
              <a:t> Check </a:t>
            </a:r>
            <a:r>
              <a:rPr lang="fr-FR" dirty="0" err="1"/>
              <a:t>using</a:t>
            </a:r>
            <a:r>
              <a:rPr lang="fr-FR" dirty="0"/>
              <a:t> </a:t>
            </a:r>
            <a:r>
              <a:rPr lang="fr-FR" dirty="0" err="1"/>
              <a:t>Curl</a:t>
            </a: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7B2B2C-1E5B-2630-1C61-6AA45491DB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4876" y="1852853"/>
            <a:ext cx="8630398" cy="456096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EDD99CC-8F2E-4DB8-294B-1522786413EB}"/>
              </a:ext>
            </a:extLst>
          </p:cNvPr>
          <p:cNvSpPr/>
          <p:nvPr/>
        </p:nvSpPr>
        <p:spPr>
          <a:xfrm>
            <a:off x="2208769" y="5440761"/>
            <a:ext cx="1788641" cy="25570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51F9F6D-4105-7B04-C553-9816B6D11462}"/>
              </a:ext>
            </a:extLst>
          </p:cNvPr>
          <p:cNvSpPr/>
          <p:nvPr/>
        </p:nvSpPr>
        <p:spPr>
          <a:xfrm>
            <a:off x="4046838" y="4930346"/>
            <a:ext cx="1705231" cy="27184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8897918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59718D-C833-1668-D358-63BF68484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Full </a:t>
            </a:r>
            <a:r>
              <a:rPr lang="fr-FR" dirty="0" err="1"/>
              <a:t>Curl</a:t>
            </a:r>
            <a:r>
              <a:rPr lang="fr-FR" dirty="0"/>
              <a:t> Command ... can </a:t>
            </a:r>
            <a:r>
              <a:rPr lang="fr-FR" dirty="0" err="1"/>
              <a:t>simplify</a:t>
            </a:r>
            <a:endParaRPr lang="fr-F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2A15A5-D846-DC12-C2D8-83A92F347C5D}"/>
              </a:ext>
            </a:extLst>
          </p:cNvPr>
          <p:cNvSpPr txBox="1"/>
          <p:nvPr/>
        </p:nvSpPr>
        <p:spPr>
          <a:xfrm>
            <a:off x="278027" y="1816443"/>
            <a:ext cx="47696134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curl</a:t>
            </a:r>
            <a:r>
              <a:rPr lang="fr-FR" dirty="0"/>
              <a:t> 'http://localhost:9000/management/</a:t>
            </a:r>
            <a:r>
              <a:rPr lang="fr-FR" dirty="0" err="1"/>
              <a:t>health</a:t>
            </a:r>
            <a:r>
              <a:rPr lang="fr-FR" dirty="0"/>
              <a:t>' \</a:t>
            </a:r>
          </a:p>
          <a:p>
            <a:r>
              <a:rPr lang="fr-FR" dirty="0"/>
              <a:t>  -H '</a:t>
            </a:r>
            <a:r>
              <a:rPr lang="fr-FR" dirty="0" err="1"/>
              <a:t>Accept</a:t>
            </a:r>
            <a:r>
              <a:rPr lang="fr-FR" dirty="0"/>
              <a:t>: application/</a:t>
            </a:r>
            <a:r>
              <a:rPr lang="fr-FR" dirty="0" err="1"/>
              <a:t>json</a:t>
            </a:r>
            <a:r>
              <a:rPr lang="fr-FR" dirty="0"/>
              <a:t>, </a:t>
            </a:r>
            <a:r>
              <a:rPr lang="fr-FR" dirty="0" err="1"/>
              <a:t>text</a:t>
            </a:r>
            <a:r>
              <a:rPr lang="fr-FR" dirty="0"/>
              <a:t>/plain, */*' \</a:t>
            </a:r>
          </a:p>
          <a:p>
            <a:r>
              <a:rPr lang="fr-FR" dirty="0"/>
              <a:t>  -H '</a:t>
            </a:r>
            <a:r>
              <a:rPr lang="fr-FR" dirty="0" err="1"/>
              <a:t>Accept-Language</a:t>
            </a:r>
            <a:r>
              <a:rPr lang="fr-FR" dirty="0"/>
              <a:t>: </a:t>
            </a:r>
            <a:r>
              <a:rPr lang="fr-FR" dirty="0" err="1"/>
              <a:t>en,fr-FR;q</a:t>
            </a:r>
            <a:r>
              <a:rPr lang="fr-FR" dirty="0"/>
              <a:t>=0.9,fr;q=0.8,en-FR;q=0.7,en-US;q=0.6' \</a:t>
            </a:r>
          </a:p>
          <a:p>
            <a:r>
              <a:rPr lang="fr-FR" dirty="0"/>
              <a:t>  -H '</a:t>
            </a:r>
            <a:r>
              <a:rPr lang="fr-FR" dirty="0" err="1"/>
              <a:t>Authorization</a:t>
            </a:r>
            <a:r>
              <a:rPr lang="fr-FR" dirty="0"/>
              <a:t>: </a:t>
            </a:r>
            <a:r>
              <a:rPr lang="fr-FR" dirty="0" err="1"/>
              <a:t>Bearer</a:t>
            </a:r>
            <a:r>
              <a:rPr lang="fr-FR" dirty="0"/>
              <a:t> eyJhbGciOiJIUzUxMiJ9.eyJzdWIiOiJhZG1pbiIsImV4cCI6MTczMjExOTMwMCwiYXV0aCI6IlJPTEVfQURNSU4gUk9MRV9VU0VSIiwiaWF0IjoxNzMyMDMyOTAwfQ.G9uNF_VPgAjUsO86TlnRo-ihqvB62Ql_6vSfr6hr_f2BQPhofB7D6XQTLqe6O001lhQCHCvmuIJOjPh8ZbELuQ' \</a:t>
            </a:r>
          </a:p>
          <a:p>
            <a:r>
              <a:rPr lang="fr-FR" dirty="0"/>
              <a:t>  -H 'Connection: </a:t>
            </a:r>
            <a:r>
              <a:rPr lang="fr-FR" dirty="0" err="1"/>
              <a:t>keep</a:t>
            </a:r>
            <a:r>
              <a:rPr lang="fr-FR" dirty="0"/>
              <a:t>-alive' \</a:t>
            </a:r>
          </a:p>
          <a:p>
            <a:r>
              <a:rPr lang="fr-FR" dirty="0"/>
              <a:t>  -H 'Cookie: </a:t>
            </a:r>
            <a:r>
              <a:rPr lang="fr-FR" dirty="0" err="1"/>
              <a:t>shellInABox</a:t>
            </a:r>
            <a:r>
              <a:rPr lang="fr-FR" dirty="0"/>
              <a:t>=3:101010; username-localhost-8888="2|1:0|10:1729931560|23:username-localhost-8888|192:eyJ1c2VybmFtZSI6ICJiODY1Y2JmMjdjMDA0MmU1OTIzMDRjM2FkMDlhZGI2MiIsICJuYW1lIjogIkFub255bW91cyBFbGFyYSIsICJkaXNwbGF5X25hbWUiOiAiQW5vbnltb3VzIEVsYXJhIiwgImluaXRpYWxzIjogIkFFIiwgImNvbG9yIjogbnVsbH0=|f903b8b6109cb4119762524f861461c7e4a21a4342679e640fd598be87edb95d"; _</a:t>
            </a:r>
            <a:r>
              <a:rPr lang="fr-FR" dirty="0" err="1"/>
              <a:t>xsrf</a:t>
            </a:r>
            <a:r>
              <a:rPr lang="fr-FR" dirty="0"/>
              <a:t>=2|dc7823e1|02bf7e8cc9e6846a2ae45bbce25a0d92|1729931560' \</a:t>
            </a:r>
          </a:p>
          <a:p>
            <a:r>
              <a:rPr lang="fr-FR" dirty="0"/>
              <a:t>  -H '</a:t>
            </a:r>
            <a:r>
              <a:rPr lang="fr-FR" dirty="0" err="1"/>
              <a:t>Referer</a:t>
            </a:r>
            <a:r>
              <a:rPr lang="fr-FR" dirty="0"/>
              <a:t>: http://localhost:9000/admin/health' \</a:t>
            </a:r>
          </a:p>
          <a:p>
            <a:r>
              <a:rPr lang="fr-FR" dirty="0"/>
              <a:t>  -H 'Sec-</a:t>
            </a:r>
            <a:r>
              <a:rPr lang="fr-FR" dirty="0" err="1"/>
              <a:t>Fetch</a:t>
            </a:r>
            <a:r>
              <a:rPr lang="fr-FR" dirty="0"/>
              <a:t>-Dest: </a:t>
            </a:r>
            <a:r>
              <a:rPr lang="fr-FR" dirty="0" err="1"/>
              <a:t>empty</a:t>
            </a:r>
            <a:r>
              <a:rPr lang="fr-FR" dirty="0"/>
              <a:t>' \</a:t>
            </a:r>
          </a:p>
          <a:p>
            <a:r>
              <a:rPr lang="fr-FR" dirty="0"/>
              <a:t>  -H 'Sec-</a:t>
            </a:r>
            <a:r>
              <a:rPr lang="fr-FR" dirty="0" err="1"/>
              <a:t>Fetch</a:t>
            </a:r>
            <a:r>
              <a:rPr lang="fr-FR" dirty="0"/>
              <a:t>-Mode: cors' \</a:t>
            </a:r>
          </a:p>
          <a:p>
            <a:r>
              <a:rPr lang="fr-FR" dirty="0"/>
              <a:t>  -H 'Sec-</a:t>
            </a:r>
            <a:r>
              <a:rPr lang="fr-FR" dirty="0" err="1"/>
              <a:t>Fetch</a:t>
            </a:r>
            <a:r>
              <a:rPr lang="fr-FR" dirty="0"/>
              <a:t>-Site: </a:t>
            </a:r>
            <a:r>
              <a:rPr lang="fr-FR" dirty="0" err="1"/>
              <a:t>same-origin</a:t>
            </a:r>
            <a:r>
              <a:rPr lang="fr-FR" dirty="0"/>
              <a:t>' \</a:t>
            </a:r>
          </a:p>
          <a:p>
            <a:r>
              <a:rPr lang="fr-FR" dirty="0"/>
              <a:t>  -H 'User-Agent: Mozilla/5.0 (Windows NT 10.0; Win64; x64) </a:t>
            </a:r>
            <a:r>
              <a:rPr lang="fr-FR" dirty="0" err="1"/>
              <a:t>AppleWebKit</a:t>
            </a:r>
            <a:r>
              <a:rPr lang="fr-FR" dirty="0"/>
              <a:t>/537.36 (KHTML, like Gecko) Chrome/131.0.0.0 Safari/537.36' \</a:t>
            </a:r>
          </a:p>
          <a:p>
            <a:r>
              <a:rPr lang="fr-FR" dirty="0"/>
              <a:t>  -H 'sec-</a:t>
            </a:r>
            <a:r>
              <a:rPr lang="fr-FR" dirty="0" err="1"/>
              <a:t>ch</a:t>
            </a:r>
            <a:r>
              <a:rPr lang="fr-FR" dirty="0"/>
              <a:t>-</a:t>
            </a:r>
            <a:r>
              <a:rPr lang="fr-FR" dirty="0" err="1"/>
              <a:t>ua</a:t>
            </a:r>
            <a:r>
              <a:rPr lang="fr-FR" dirty="0"/>
              <a:t>: "Google </a:t>
            </a:r>
            <a:r>
              <a:rPr lang="fr-FR" dirty="0" err="1"/>
              <a:t>Chrome";v</a:t>
            </a:r>
            <a:r>
              <a:rPr lang="fr-FR" dirty="0"/>
              <a:t>="131", "</a:t>
            </a:r>
            <a:r>
              <a:rPr lang="fr-FR" dirty="0" err="1"/>
              <a:t>Chromium</a:t>
            </a:r>
            <a:r>
              <a:rPr lang="fr-FR" dirty="0"/>
              <a:t>";v="131", "</a:t>
            </a:r>
            <a:r>
              <a:rPr lang="fr-FR" dirty="0" err="1"/>
              <a:t>Not_A</a:t>
            </a:r>
            <a:r>
              <a:rPr lang="fr-FR" dirty="0"/>
              <a:t> </a:t>
            </a:r>
            <a:r>
              <a:rPr lang="fr-FR" dirty="0" err="1"/>
              <a:t>Brand";v</a:t>
            </a:r>
            <a:r>
              <a:rPr lang="fr-FR" dirty="0"/>
              <a:t>="24"' \</a:t>
            </a:r>
          </a:p>
          <a:p>
            <a:r>
              <a:rPr lang="fr-FR" dirty="0"/>
              <a:t>  -H 'sec-</a:t>
            </a:r>
            <a:r>
              <a:rPr lang="fr-FR" dirty="0" err="1"/>
              <a:t>ch</a:t>
            </a:r>
            <a:r>
              <a:rPr lang="fr-FR" dirty="0"/>
              <a:t>-</a:t>
            </a:r>
            <a:r>
              <a:rPr lang="fr-FR" dirty="0" err="1"/>
              <a:t>ua</a:t>
            </a:r>
            <a:r>
              <a:rPr lang="fr-FR" dirty="0"/>
              <a:t>-mobile: ?0' \</a:t>
            </a:r>
          </a:p>
          <a:p>
            <a:r>
              <a:rPr lang="fr-FR" dirty="0"/>
              <a:t>  -H 'sec-</a:t>
            </a:r>
            <a:r>
              <a:rPr lang="fr-FR" dirty="0" err="1"/>
              <a:t>ch</a:t>
            </a:r>
            <a:r>
              <a:rPr lang="fr-FR" dirty="0"/>
              <a:t>-</a:t>
            </a:r>
            <a:r>
              <a:rPr lang="fr-FR" dirty="0" err="1"/>
              <a:t>ua</a:t>
            </a:r>
            <a:r>
              <a:rPr lang="fr-FR" dirty="0"/>
              <a:t>-platform: "Windows"'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8D5EC8D-5F8B-A054-DF7D-8D9B8B0CFF1F}"/>
              </a:ext>
            </a:extLst>
          </p:cNvPr>
          <p:cNvSpPr/>
          <p:nvPr/>
        </p:nvSpPr>
        <p:spPr>
          <a:xfrm>
            <a:off x="355255" y="2672848"/>
            <a:ext cx="11836745" cy="32366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20B192E-64AE-C574-3C18-B0C3D3D4F1F7}"/>
              </a:ext>
            </a:extLst>
          </p:cNvPr>
          <p:cNvSpPr/>
          <p:nvPr/>
        </p:nvSpPr>
        <p:spPr>
          <a:xfrm>
            <a:off x="355255" y="1808206"/>
            <a:ext cx="4544200" cy="32366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1478889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75D7B0-A1BD-2FE4-2A07-64C311A592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00898"/>
          </a:xfrm>
        </p:spPr>
        <p:txBody>
          <a:bodyPr/>
          <a:lstStyle/>
          <a:p>
            <a:pPr algn="ctr"/>
            <a:r>
              <a:rPr lang="fr-FR" dirty="0"/>
              <a:t>Check </a:t>
            </a:r>
            <a:r>
              <a:rPr lang="fr-FR" dirty="0" err="1"/>
              <a:t>Minimalist</a:t>
            </a:r>
            <a:r>
              <a:rPr lang="fr-FR" dirty="0"/>
              <a:t> </a:t>
            </a:r>
            <a:r>
              <a:rPr lang="fr-FR" dirty="0" err="1"/>
              <a:t>Curl</a:t>
            </a:r>
            <a:r>
              <a:rPr lang="fr-FR" dirty="0"/>
              <a:t> Command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665E14-AE09-0DE9-9EB5-409FAB75A352}"/>
              </a:ext>
            </a:extLst>
          </p:cNvPr>
          <p:cNvSpPr txBox="1"/>
          <p:nvPr/>
        </p:nvSpPr>
        <p:spPr>
          <a:xfrm>
            <a:off x="1768560" y="1846468"/>
            <a:ext cx="975411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000" b="1" dirty="0" err="1"/>
              <a:t>token</a:t>
            </a:r>
            <a:r>
              <a:rPr lang="fr-FR" sz="2000" b="1" dirty="0"/>
              <a:t>="..."</a:t>
            </a:r>
          </a:p>
          <a:p>
            <a:r>
              <a:rPr lang="fr-FR" sz="2000" b="1" dirty="0" err="1"/>
              <a:t>curl</a:t>
            </a:r>
            <a:r>
              <a:rPr lang="fr-FR" sz="2000" b="1" dirty="0"/>
              <a:t> </a:t>
            </a:r>
            <a:r>
              <a:rPr lang="fr-FR" sz="2000" dirty="0"/>
              <a:t>'http://localhost:9000/management/</a:t>
            </a:r>
            <a:r>
              <a:rPr lang="fr-FR" sz="2000" dirty="0" err="1"/>
              <a:t>health</a:t>
            </a:r>
            <a:r>
              <a:rPr lang="fr-FR" sz="2000" dirty="0"/>
              <a:t>' </a:t>
            </a:r>
            <a:r>
              <a:rPr lang="fr-FR" sz="2000" b="1" dirty="0"/>
              <a:t>-H "</a:t>
            </a:r>
            <a:r>
              <a:rPr lang="fr-FR" sz="2000" b="1" dirty="0" err="1"/>
              <a:t>Authorization</a:t>
            </a:r>
            <a:r>
              <a:rPr lang="fr-FR" sz="2000" b="1" dirty="0"/>
              <a:t>: </a:t>
            </a:r>
            <a:r>
              <a:rPr lang="fr-FR" sz="2000" b="1" dirty="0" err="1"/>
              <a:t>Bearer</a:t>
            </a:r>
            <a:r>
              <a:rPr lang="fr-FR" sz="2000" b="1" dirty="0"/>
              <a:t> ${</a:t>
            </a:r>
            <a:r>
              <a:rPr lang="fr-FR" sz="2000" b="1" dirty="0" err="1"/>
              <a:t>token</a:t>
            </a:r>
            <a:r>
              <a:rPr lang="fr-FR" sz="2000" b="1" dirty="0"/>
              <a:t>}"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4C6716E-9606-A1F0-FD4E-E38729C577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331" y="3286320"/>
            <a:ext cx="11081819" cy="221636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7540A5D5-EF26-9681-134B-3905F2C93226}"/>
              </a:ext>
            </a:extLst>
          </p:cNvPr>
          <p:cNvSpPr/>
          <p:nvPr/>
        </p:nvSpPr>
        <p:spPr>
          <a:xfrm>
            <a:off x="862912" y="4504037"/>
            <a:ext cx="9621795" cy="21624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A08C6F9-2895-DB98-8FF6-E1D62D77D4CE}"/>
              </a:ext>
            </a:extLst>
          </p:cNvPr>
          <p:cNvSpPr/>
          <p:nvPr/>
        </p:nvSpPr>
        <p:spPr>
          <a:xfrm>
            <a:off x="838200" y="3548641"/>
            <a:ext cx="930360" cy="21624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737561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B8C157-8C61-04A7-A9E5-4607532AF7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291281"/>
          </a:xfrm>
        </p:spPr>
        <p:txBody>
          <a:bodyPr/>
          <a:lstStyle/>
          <a:p>
            <a:pPr algn="ctr"/>
            <a:r>
              <a:rPr lang="fr-FR" dirty="0" err="1"/>
              <a:t>HttpClient</a:t>
            </a:r>
            <a:r>
              <a:rPr lang="fr-FR" dirty="0"/>
              <a:t> Code in </a:t>
            </a:r>
            <a:r>
              <a:rPr lang="fr-FR" dirty="0" err="1"/>
              <a:t>Angular</a:t>
            </a:r>
            <a:r>
              <a:rPr lang="fr-FR" dirty="0"/>
              <a:t> :</a:t>
            </a:r>
            <a:br>
              <a:rPr lang="fr-FR" dirty="0"/>
            </a:br>
            <a:r>
              <a:rPr lang="fr-FR" dirty="0"/>
              <a:t>NO extra Code for Header 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62E4C8-39F0-39DB-7F21-D015DFFCA3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0284" y="2123962"/>
            <a:ext cx="9011431" cy="261007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882DEC8-61C2-009A-EE89-A5661E4CE322}"/>
              </a:ext>
            </a:extLst>
          </p:cNvPr>
          <p:cNvSpPr/>
          <p:nvPr/>
        </p:nvSpPr>
        <p:spPr>
          <a:xfrm>
            <a:off x="3462981" y="4281618"/>
            <a:ext cx="830992" cy="29656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2C66449-ECD9-32A2-321A-9B9FAECE396D}"/>
              </a:ext>
            </a:extLst>
          </p:cNvPr>
          <p:cNvSpPr/>
          <p:nvPr/>
        </p:nvSpPr>
        <p:spPr>
          <a:xfrm>
            <a:off x="3734830" y="3382866"/>
            <a:ext cx="2987246" cy="23148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9633385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5898A-8F29-4EFF-BBB9-7C78715C5D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HttpClient</a:t>
            </a:r>
            <a:r>
              <a:rPr lang="fr-FR" dirty="0"/>
              <a:t> ... </a:t>
            </a:r>
            <a:r>
              <a:rPr lang="fr-FR" dirty="0" err="1"/>
              <a:t>using</a:t>
            </a:r>
            <a:r>
              <a:rPr lang="fr-FR" dirty="0"/>
              <a:t> Http </a:t>
            </a:r>
            <a:r>
              <a:rPr lang="fr-FR" dirty="0" err="1"/>
              <a:t>Interceptors</a:t>
            </a: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4DB65F-7F65-7D53-E23D-2C8BBF0C28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3219" y="1738260"/>
            <a:ext cx="8199831" cy="417231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9442A74-897E-9416-7E3C-DBF963B8BB07}"/>
              </a:ext>
            </a:extLst>
          </p:cNvPr>
          <p:cNvSpPr/>
          <p:nvPr/>
        </p:nvSpPr>
        <p:spPr>
          <a:xfrm>
            <a:off x="3351770" y="3824416"/>
            <a:ext cx="3673046" cy="30274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A514D78-257A-BE68-801A-8EDCEF2AD286}"/>
              </a:ext>
            </a:extLst>
          </p:cNvPr>
          <p:cNvSpPr/>
          <p:nvPr/>
        </p:nvSpPr>
        <p:spPr>
          <a:xfrm>
            <a:off x="3351770" y="4738818"/>
            <a:ext cx="2097560" cy="30274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0281289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F1A2F-0181-9AA7-F11C-DB3FFA2F19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List of </a:t>
            </a:r>
            <a:r>
              <a:rPr lang="fr-FR" dirty="0" err="1"/>
              <a:t>Dependency</a:t>
            </a:r>
            <a:r>
              <a:rPr lang="fr-FR" dirty="0"/>
              <a:t> </a:t>
            </a:r>
            <a:r>
              <a:rPr lang="fr-FR" dirty="0" err="1"/>
              <a:t>Injected</a:t>
            </a:r>
            <a:r>
              <a:rPr lang="fr-FR" dirty="0"/>
              <a:t> </a:t>
            </a:r>
            <a:r>
              <a:rPr lang="fr-FR" dirty="0" err="1"/>
              <a:t>HttpInterceptors</a:t>
            </a:r>
            <a:r>
              <a:rPr lang="fr-FR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DCF4EE-00EE-A864-ADF7-93C377ED16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1480" y="944939"/>
            <a:ext cx="6551607" cy="583892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FD0C5F8-1462-877B-BDB6-54F071C5ED98}"/>
              </a:ext>
            </a:extLst>
          </p:cNvPr>
          <p:cNvSpPr/>
          <p:nvPr/>
        </p:nvSpPr>
        <p:spPr>
          <a:xfrm>
            <a:off x="3728652" y="2916194"/>
            <a:ext cx="1992527" cy="41395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A248C1-E4CC-968C-22D7-FE6A6CA1365F}"/>
              </a:ext>
            </a:extLst>
          </p:cNvPr>
          <p:cNvSpPr txBox="1"/>
          <p:nvPr/>
        </p:nvSpPr>
        <p:spPr>
          <a:xfrm>
            <a:off x="592581" y="2730843"/>
            <a:ext cx="20328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Interceptor</a:t>
            </a:r>
            <a:r>
              <a:rPr lang="fr-FR" dirty="0"/>
              <a:t> for </a:t>
            </a:r>
          </a:p>
          <a:p>
            <a:r>
              <a:rPr lang="fr-FR" dirty="0" err="1"/>
              <a:t>adding</a:t>
            </a:r>
            <a:r>
              <a:rPr lang="fr-FR" dirty="0"/>
              <a:t> Http Header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1EA66DA-1E38-3E6D-71B8-D3165AD1791C}"/>
              </a:ext>
            </a:extLst>
          </p:cNvPr>
          <p:cNvSpPr txBox="1"/>
          <p:nvPr/>
        </p:nvSpPr>
        <p:spPr>
          <a:xfrm>
            <a:off x="592581" y="4434016"/>
            <a:ext cx="229889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other</a:t>
            </a:r>
            <a:r>
              <a:rPr lang="fr-FR" dirty="0"/>
              <a:t> </a:t>
            </a:r>
            <a:r>
              <a:rPr lang="fr-FR" dirty="0" err="1"/>
              <a:t>Interceptors</a:t>
            </a:r>
            <a:r>
              <a:rPr lang="fr-FR" dirty="0"/>
              <a:t>, </a:t>
            </a:r>
          </a:p>
          <a:p>
            <a:r>
              <a:rPr lang="fr-FR" dirty="0"/>
              <a:t>for </a:t>
            </a:r>
            <a:r>
              <a:rPr lang="fr-FR" dirty="0" err="1"/>
              <a:t>renewing</a:t>
            </a:r>
            <a:r>
              <a:rPr lang="fr-FR" dirty="0"/>
              <a:t>,</a:t>
            </a:r>
          </a:p>
          <a:p>
            <a:r>
              <a:rPr lang="fr-FR" dirty="0" err="1"/>
              <a:t>showing</a:t>
            </a:r>
            <a:r>
              <a:rPr lang="fr-FR" dirty="0"/>
              <a:t> </a:t>
            </a:r>
            <a:r>
              <a:rPr lang="fr-FR" dirty="0" err="1"/>
              <a:t>errors</a:t>
            </a:r>
            <a:r>
              <a:rPr lang="fr-FR" dirty="0"/>
              <a:t>,</a:t>
            </a:r>
          </a:p>
          <a:p>
            <a:r>
              <a:rPr lang="fr-FR" dirty="0" err="1"/>
              <a:t>showing</a:t>
            </a:r>
            <a:r>
              <a:rPr lang="fr-FR" dirty="0"/>
              <a:t> notifications..</a:t>
            </a:r>
          </a:p>
        </p:txBody>
      </p:sp>
    </p:spTree>
    <p:extLst>
      <p:ext uri="{BB962C8B-B14F-4D97-AF65-F5344CB8AC3E}">
        <p14:creationId xmlns:p14="http://schemas.microsoft.com/office/powerpoint/2010/main" val="163162157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FDA2F-5A72-2BFF-2642-B812D3290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"/>
            <a:ext cx="10515600" cy="877330"/>
          </a:xfrm>
        </p:spPr>
        <p:txBody>
          <a:bodyPr/>
          <a:lstStyle/>
          <a:p>
            <a:pPr algn="ctr"/>
            <a:r>
              <a:rPr lang="fr-FR" dirty="0" err="1"/>
              <a:t>AuthInterceptor</a:t>
            </a: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3AF5E3-4F41-F537-050D-BAAA37D87A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847" y="1222102"/>
            <a:ext cx="9449619" cy="551354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8D18863-C389-E56F-5A5F-701B5F2CCB77}"/>
              </a:ext>
            </a:extLst>
          </p:cNvPr>
          <p:cNvSpPr/>
          <p:nvPr/>
        </p:nvSpPr>
        <p:spPr>
          <a:xfrm>
            <a:off x="3352289" y="5202195"/>
            <a:ext cx="2916194" cy="65490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1076165-172C-5EFC-0063-01406BE28A76}"/>
              </a:ext>
            </a:extLst>
          </p:cNvPr>
          <p:cNvSpPr txBox="1"/>
          <p:nvPr/>
        </p:nvSpPr>
        <p:spPr>
          <a:xfrm>
            <a:off x="85954" y="5067984"/>
            <a:ext cx="174618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add</a:t>
            </a:r>
            <a:r>
              <a:rPr lang="fr-FR" dirty="0"/>
              <a:t> </a:t>
            </a:r>
            <a:r>
              <a:rPr lang="fr-FR" dirty="0" err="1"/>
              <a:t>Bearer</a:t>
            </a:r>
            <a:r>
              <a:rPr lang="fr-FR" dirty="0"/>
              <a:t> </a:t>
            </a:r>
          </a:p>
          <a:p>
            <a:r>
              <a:rPr lang="fr-FR" dirty="0"/>
              <a:t>JWT </a:t>
            </a:r>
            <a:r>
              <a:rPr lang="fr-FR" dirty="0" err="1"/>
              <a:t>Token</a:t>
            </a:r>
            <a:endParaRPr lang="fr-FR" dirty="0"/>
          </a:p>
          <a:p>
            <a:r>
              <a:rPr lang="fr-FR" dirty="0"/>
              <a:t>for backend calls</a:t>
            </a:r>
          </a:p>
          <a:p>
            <a:endParaRPr lang="fr-FR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219AD36-D483-583B-5968-086B7DFAD4B5}"/>
              </a:ext>
            </a:extLst>
          </p:cNvPr>
          <p:cNvSpPr txBox="1"/>
          <p:nvPr/>
        </p:nvSpPr>
        <p:spPr>
          <a:xfrm>
            <a:off x="27060" y="3237124"/>
            <a:ext cx="207678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do not </a:t>
            </a:r>
            <a:r>
              <a:rPr lang="fr-FR" dirty="0" err="1"/>
              <a:t>add</a:t>
            </a:r>
            <a:r>
              <a:rPr lang="fr-FR" dirty="0"/>
              <a:t> </a:t>
            </a:r>
            <a:r>
              <a:rPr lang="fr-FR" dirty="0" err="1"/>
              <a:t>token</a:t>
            </a:r>
            <a:endParaRPr lang="fr-FR" dirty="0"/>
          </a:p>
          <a:p>
            <a:r>
              <a:rPr lang="fr-FR" dirty="0"/>
              <a:t>for http </a:t>
            </a:r>
            <a:r>
              <a:rPr lang="fr-FR" dirty="0" err="1"/>
              <a:t>urls</a:t>
            </a:r>
            <a:endParaRPr lang="fr-FR" dirty="0"/>
          </a:p>
          <a:p>
            <a:r>
              <a:rPr lang="fr-FR" dirty="0" err="1"/>
              <a:t>other</a:t>
            </a:r>
            <a:r>
              <a:rPr lang="fr-FR" dirty="0"/>
              <a:t> </a:t>
            </a:r>
            <a:r>
              <a:rPr lang="fr-FR" dirty="0" err="1"/>
              <a:t>than</a:t>
            </a:r>
            <a:r>
              <a:rPr lang="fr-FR" dirty="0"/>
              <a:t> backend </a:t>
            </a:r>
          </a:p>
          <a:p>
            <a:r>
              <a:rPr lang="fr-FR" dirty="0"/>
              <a:t>Api server</a:t>
            </a:r>
          </a:p>
        </p:txBody>
      </p:sp>
    </p:spTree>
    <p:extLst>
      <p:ext uri="{BB962C8B-B14F-4D97-AF65-F5344CB8AC3E}">
        <p14:creationId xmlns:p14="http://schemas.microsoft.com/office/powerpoint/2010/main" val="205554663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CD800-EF68-5405-34B5-94353CB95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806" y="2496066"/>
            <a:ext cx="10515600" cy="871150"/>
          </a:xfrm>
        </p:spPr>
        <p:txBody>
          <a:bodyPr/>
          <a:lstStyle/>
          <a:p>
            <a:pPr algn="ctr"/>
            <a:r>
              <a:rPr lang="fr-FR" dirty="0" err="1"/>
              <a:t>Displaying</a:t>
            </a:r>
            <a:r>
              <a:rPr lang="fr-FR" dirty="0"/>
              <a:t> </a:t>
            </a:r>
            <a:r>
              <a:rPr lang="fr-FR" dirty="0" err="1"/>
              <a:t>Angular</a:t>
            </a:r>
            <a:r>
              <a:rPr lang="fr-FR" dirty="0"/>
              <a:t> </a:t>
            </a:r>
            <a:r>
              <a:rPr lang="fr-FR" dirty="0" err="1"/>
              <a:t>Features</a:t>
            </a:r>
            <a:br>
              <a:rPr lang="fr-FR" dirty="0"/>
            </a:br>
            <a:r>
              <a:rPr lang="fr-FR" dirty="0" err="1"/>
              <a:t>Conditionaly</a:t>
            </a:r>
            <a:r>
              <a:rPr lang="fr-FR" dirty="0"/>
              <a:t> on </a:t>
            </a:r>
            <a:r>
              <a:rPr lang="fr-FR" dirty="0" err="1"/>
              <a:t>Authenticated</a:t>
            </a:r>
            <a:r>
              <a:rPr lang="fr-FR" dirty="0"/>
              <a:t> / </a:t>
            </a:r>
            <a:r>
              <a:rPr lang="fr-FR" dirty="0" err="1"/>
              <a:t>Authorized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2064672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C13B08-A2C2-455F-DB13-8ADD0F3D02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95914-4080-70E8-BDD7-7E97CCA30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871150"/>
          </a:xfrm>
        </p:spPr>
        <p:txBody>
          <a:bodyPr/>
          <a:lstStyle/>
          <a:p>
            <a:pPr algn="ctr"/>
            <a:r>
              <a:rPr lang="fr-FR" dirty="0"/>
              <a:t>@if (</a:t>
            </a:r>
            <a:r>
              <a:rPr lang="fr-FR" dirty="0" err="1"/>
              <a:t>account</a:t>
            </a:r>
            <a:r>
              <a:rPr lang="fr-FR" dirty="0"/>
              <a:t>()) { .. }  @else  { .. }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4E0072-6B3E-D5E7-6799-02BA0557DA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1052" y="1216192"/>
            <a:ext cx="7856901" cy="526587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9EE446E-6C6D-BBA8-4DBE-658A42BB0CE9}"/>
              </a:ext>
            </a:extLst>
          </p:cNvPr>
          <p:cNvSpPr/>
          <p:nvPr/>
        </p:nvSpPr>
        <p:spPr>
          <a:xfrm>
            <a:off x="3225114" y="2329249"/>
            <a:ext cx="2230394" cy="27802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C195891-716E-A0C2-5225-1B0FA355DAFB}"/>
              </a:ext>
            </a:extLst>
          </p:cNvPr>
          <p:cNvSpPr/>
          <p:nvPr/>
        </p:nvSpPr>
        <p:spPr>
          <a:xfrm>
            <a:off x="3824416" y="3231292"/>
            <a:ext cx="4269260" cy="27802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161BFCB-15A4-9B0D-20E3-F2BD53AF5B48}"/>
              </a:ext>
            </a:extLst>
          </p:cNvPr>
          <p:cNvSpPr/>
          <p:nvPr/>
        </p:nvSpPr>
        <p:spPr>
          <a:xfrm>
            <a:off x="3179806" y="4188941"/>
            <a:ext cx="873210" cy="21006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EB0FDCC-C8E2-85E4-0C2A-82628FC1E55D}"/>
              </a:ext>
            </a:extLst>
          </p:cNvPr>
          <p:cNvSpPr/>
          <p:nvPr/>
        </p:nvSpPr>
        <p:spPr>
          <a:xfrm>
            <a:off x="3616411" y="5106904"/>
            <a:ext cx="751703" cy="21006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054524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242E0-1986-1619-BFDE-82658AC93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"/>
            <a:ext cx="10515600" cy="1069145"/>
          </a:xfrm>
        </p:spPr>
        <p:txBody>
          <a:bodyPr>
            <a:normAutofit/>
          </a:bodyPr>
          <a:lstStyle/>
          <a:p>
            <a:pPr algn="ctr"/>
            <a:r>
              <a:rPr lang="fr-FR" dirty="0" err="1"/>
              <a:t>Finished</a:t>
            </a:r>
            <a:r>
              <a:rPr lang="fr-FR" dirty="0"/>
              <a:t> </a:t>
            </a:r>
            <a:r>
              <a:rPr lang="fr-FR" dirty="0" err="1"/>
              <a:t>Generating</a:t>
            </a: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FB30FA-84AB-8A38-5161-F20B56D75C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6844" y="1438275"/>
            <a:ext cx="7458075" cy="3981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31483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ADB3E0-88F4-4C3C-11D6-3C1F591BE4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28D384-A682-AFAD-FA0C-9C75D14F0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210961"/>
          </a:xfrm>
        </p:spPr>
        <p:txBody>
          <a:bodyPr/>
          <a:lstStyle/>
          <a:p>
            <a:pPr algn="ctr"/>
            <a:r>
              <a:rPr lang="fr-FR" dirty="0" err="1"/>
              <a:t>account</a:t>
            </a:r>
            <a:r>
              <a:rPr lang="fr-FR" dirty="0"/>
              <a:t>()  signal </a:t>
            </a:r>
            <a:r>
              <a:rPr lang="fr-FR" dirty="0" err="1"/>
              <a:t>computed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dirty="0" err="1"/>
              <a:t>accountService.getAuthenticationState</a:t>
            </a:r>
            <a:r>
              <a:rPr lang="fr-FR" dirty="0"/>
              <a:t>()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86B2FD-CEC1-D400-6C55-69EFC0E4A0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0538" y="1579473"/>
            <a:ext cx="6610923" cy="421803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501F1BB-3068-98B5-9EEF-B026C4526CA7}"/>
              </a:ext>
            </a:extLst>
          </p:cNvPr>
          <p:cNvSpPr/>
          <p:nvPr/>
        </p:nvSpPr>
        <p:spPr>
          <a:xfrm>
            <a:off x="3478428" y="2792629"/>
            <a:ext cx="902042" cy="24095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0E0D9B-14D0-E4DB-FBD1-A164BD280FED}"/>
              </a:ext>
            </a:extLst>
          </p:cNvPr>
          <p:cNvSpPr/>
          <p:nvPr/>
        </p:nvSpPr>
        <p:spPr>
          <a:xfrm>
            <a:off x="6209269" y="2792630"/>
            <a:ext cx="788771" cy="24095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1585B1-9091-4747-2954-0F657DC94BFD}"/>
              </a:ext>
            </a:extLst>
          </p:cNvPr>
          <p:cNvSpPr/>
          <p:nvPr/>
        </p:nvSpPr>
        <p:spPr>
          <a:xfrm>
            <a:off x="6678827" y="5315598"/>
            <a:ext cx="2051222" cy="24095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AEC8D6B-3B61-8ED9-B0ED-034E78FB0907}"/>
              </a:ext>
            </a:extLst>
          </p:cNvPr>
          <p:cNvSpPr/>
          <p:nvPr/>
        </p:nvSpPr>
        <p:spPr>
          <a:xfrm>
            <a:off x="3731741" y="4639963"/>
            <a:ext cx="2255108" cy="43866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9011319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B52CB4-D3F8-D0A2-6243-EFEDD7E061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E32E5-32BD-BF4C-8B30-978DD9BC4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065" y="0"/>
            <a:ext cx="11856307" cy="1354709"/>
          </a:xfrm>
        </p:spPr>
        <p:txBody>
          <a:bodyPr/>
          <a:lstStyle/>
          <a:p>
            <a:pPr algn="ctr"/>
            <a:r>
              <a:rPr lang="fr-FR" dirty="0" err="1"/>
              <a:t>AccountService.authenticationState</a:t>
            </a:r>
            <a:br>
              <a:rPr lang="fr-FR" dirty="0"/>
            </a:br>
            <a:r>
              <a:rPr lang="fr-FR" dirty="0"/>
              <a:t>... </a:t>
            </a:r>
            <a:r>
              <a:rPr lang="fr-FR" dirty="0" err="1"/>
              <a:t>computed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http GET /api/</a:t>
            </a:r>
            <a:r>
              <a:rPr lang="fr-FR" dirty="0" err="1"/>
              <a:t>account</a:t>
            </a:r>
            <a:r>
              <a:rPr lang="fr-FR" dirty="0"/>
              <a:t> </a:t>
            </a:r>
            <a:r>
              <a:rPr lang="fr-FR" dirty="0" err="1"/>
              <a:t>reponse</a:t>
            </a:r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5AE89F-947B-ED7A-0A53-7B22FB5CA5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5737" y="1847335"/>
            <a:ext cx="6980525" cy="196994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952383E-E278-31D5-8C86-B265F75CB7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0528" y="4309902"/>
            <a:ext cx="5448772" cy="160033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03908E7-4220-394B-A1B0-BF23420C3FE1}"/>
              </a:ext>
            </a:extLst>
          </p:cNvPr>
          <p:cNvSpPr txBox="1"/>
          <p:nvPr/>
        </p:nvSpPr>
        <p:spPr>
          <a:xfrm>
            <a:off x="304978" y="3625074"/>
            <a:ext cx="216392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see</a:t>
            </a:r>
            <a:r>
              <a:rPr lang="fr-FR" dirty="0"/>
              <a:t> </a:t>
            </a:r>
            <a:r>
              <a:rPr lang="fr-FR" dirty="0" err="1"/>
              <a:t>next</a:t>
            </a:r>
            <a:endParaRPr lang="fr-FR" dirty="0"/>
          </a:p>
          <a:p>
            <a:r>
              <a:rPr lang="fr-FR" dirty="0" err="1"/>
              <a:t>where</a:t>
            </a:r>
            <a:r>
              <a:rPr lang="fr-FR" dirty="0"/>
              <a:t> </a:t>
            </a:r>
            <a:r>
              <a:rPr lang="fr-FR" dirty="0" err="1"/>
              <a:t>authenticate</a:t>
            </a:r>
            <a:r>
              <a:rPr lang="fr-FR" dirty="0"/>
              <a:t>()</a:t>
            </a:r>
          </a:p>
          <a:p>
            <a:r>
              <a:rPr lang="fr-FR" dirty="0" err="1"/>
              <a:t>method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called</a:t>
            </a:r>
            <a:endParaRPr lang="fr-FR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1849F3-D381-0794-A658-7D7A623ACD6A}"/>
              </a:ext>
            </a:extLst>
          </p:cNvPr>
          <p:cNvSpPr txBox="1"/>
          <p:nvPr/>
        </p:nvSpPr>
        <p:spPr>
          <a:xfrm>
            <a:off x="272936" y="4786905"/>
            <a:ext cx="27522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only</a:t>
            </a:r>
            <a:r>
              <a:rPr lang="fr-FR" dirty="0"/>
              <a:t> location </a:t>
            </a:r>
            <a:r>
              <a:rPr lang="fr-FR" dirty="0" err="1"/>
              <a:t>where</a:t>
            </a:r>
            <a:r>
              <a:rPr lang="fr-FR" dirty="0"/>
              <a:t> </a:t>
            </a:r>
          </a:p>
          <a:p>
            <a:r>
              <a:rPr lang="fr-FR" dirty="0" err="1"/>
              <a:t>authenticationState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"set"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FEDDA68-C45C-8F40-9F70-C578D22F64E6}"/>
              </a:ext>
            </a:extLst>
          </p:cNvPr>
          <p:cNvSpPr/>
          <p:nvPr/>
        </p:nvSpPr>
        <p:spPr>
          <a:xfrm>
            <a:off x="4819135" y="3336324"/>
            <a:ext cx="3231291" cy="26567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99632CF-18A9-2DC2-53F7-50B7C226E6B5}"/>
              </a:ext>
            </a:extLst>
          </p:cNvPr>
          <p:cNvSpPr/>
          <p:nvPr/>
        </p:nvSpPr>
        <p:spPr>
          <a:xfrm>
            <a:off x="3970638" y="4763530"/>
            <a:ext cx="2059460" cy="2751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6464704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DFB198-2A3C-8E46-FECC-A0B385695E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1A261E-A224-BB04-71DE-E557B8981B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33615"/>
          </a:xfrm>
        </p:spPr>
        <p:txBody>
          <a:bodyPr/>
          <a:lstStyle/>
          <a:p>
            <a:pPr algn="ctr"/>
            <a:r>
              <a:rPr lang="fr-FR" dirty="0" err="1"/>
              <a:t>Caching</a:t>
            </a:r>
            <a:r>
              <a:rPr lang="fr-FR" dirty="0"/>
              <a:t> </a:t>
            </a:r>
            <a:r>
              <a:rPr lang="fr-FR" dirty="0" err="1"/>
              <a:t>Detailed</a:t>
            </a:r>
            <a:r>
              <a:rPr lang="fr-FR" dirty="0"/>
              <a:t> </a:t>
            </a:r>
            <a:r>
              <a:rPr lang="fr-FR" dirty="0" err="1"/>
              <a:t>Account</a:t>
            </a:r>
            <a:r>
              <a:rPr lang="fr-FR" dirty="0"/>
              <a:t> Info </a:t>
            </a:r>
            <a:br>
              <a:rPr lang="fr-FR" dirty="0"/>
            </a:br>
            <a:r>
              <a:rPr lang="fr-FR" dirty="0"/>
              <a:t>of </a:t>
            </a:r>
            <a:r>
              <a:rPr lang="fr-FR" dirty="0" err="1"/>
              <a:t>current</a:t>
            </a:r>
            <a:r>
              <a:rPr lang="fr-FR" dirty="0"/>
              <a:t> User (</a:t>
            </a:r>
            <a:r>
              <a:rPr lang="fr-FR" dirty="0" err="1"/>
              <a:t>Bearer</a:t>
            </a:r>
            <a:r>
              <a:rPr lang="fr-FR" dirty="0"/>
              <a:t> of JWT)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40D761-C517-0DF0-08E4-48CC5955CB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8018" y="1820782"/>
            <a:ext cx="5258256" cy="116215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B34BAC3-CB4A-FD87-1CCE-4A57A2A4F1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6556" y="3403213"/>
            <a:ext cx="6885267" cy="133361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33137DD-34D9-F872-167A-A77DDEAB909B}"/>
              </a:ext>
            </a:extLst>
          </p:cNvPr>
          <p:cNvSpPr txBox="1"/>
          <p:nvPr/>
        </p:nvSpPr>
        <p:spPr>
          <a:xfrm>
            <a:off x="4166465" y="3008407"/>
            <a:ext cx="1773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... code </a:t>
            </a:r>
            <a:r>
              <a:rPr lang="fr-FR" dirty="0" err="1"/>
              <a:t>ommited</a:t>
            </a:r>
            <a:endParaRPr lang="fr-FR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7313152-39F8-3762-BA33-D0610E86F739}"/>
              </a:ext>
            </a:extLst>
          </p:cNvPr>
          <p:cNvSpPr/>
          <p:nvPr/>
        </p:nvSpPr>
        <p:spPr>
          <a:xfrm>
            <a:off x="4427837" y="2264285"/>
            <a:ext cx="2800865" cy="23024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38CFFB6-2818-A771-260F-0D6943EFA630}"/>
              </a:ext>
            </a:extLst>
          </p:cNvPr>
          <p:cNvSpPr/>
          <p:nvPr/>
        </p:nvSpPr>
        <p:spPr>
          <a:xfrm>
            <a:off x="4742935" y="2740328"/>
            <a:ext cx="2325129" cy="23024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AD9820-20C9-0CC4-9051-CA620EF23A99}"/>
              </a:ext>
            </a:extLst>
          </p:cNvPr>
          <p:cNvSpPr txBox="1"/>
          <p:nvPr/>
        </p:nvSpPr>
        <p:spPr>
          <a:xfrm>
            <a:off x="441081" y="2254263"/>
            <a:ext cx="268522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... </a:t>
            </a:r>
            <a:r>
              <a:rPr lang="fr-FR" dirty="0" err="1"/>
              <a:t>this</a:t>
            </a:r>
            <a:r>
              <a:rPr lang="fr-FR" dirty="0"/>
              <a:t> code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caching</a:t>
            </a:r>
            <a:endParaRPr lang="fr-FR" dirty="0"/>
          </a:p>
          <a:p>
            <a:r>
              <a:rPr lang="fr-FR" dirty="0"/>
              <a:t>the </a:t>
            </a:r>
            <a:r>
              <a:rPr lang="fr-FR" dirty="0" err="1"/>
              <a:t>fetch</a:t>
            </a:r>
            <a:r>
              <a:rPr lang="fr-FR" dirty="0"/>
              <a:t> </a:t>
            </a:r>
            <a:r>
              <a:rPr lang="fr-FR" dirty="0" err="1"/>
              <a:t>reponse</a:t>
            </a:r>
            <a:r>
              <a:rPr lang="fr-FR" dirty="0"/>
              <a:t> </a:t>
            </a:r>
          </a:p>
          <a:p>
            <a:r>
              <a:rPr lang="fr-FR" dirty="0"/>
              <a:t>of "http GET /api/</a:t>
            </a:r>
            <a:r>
              <a:rPr lang="fr-FR" dirty="0" err="1"/>
              <a:t>account</a:t>
            </a:r>
            <a:r>
              <a:rPr lang="fr-FR" dirty="0"/>
              <a:t>"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089AB83-8CEE-61D8-7BAC-4E3E7C601B49}"/>
              </a:ext>
            </a:extLst>
          </p:cNvPr>
          <p:cNvSpPr txBox="1"/>
          <p:nvPr/>
        </p:nvSpPr>
        <p:spPr>
          <a:xfrm>
            <a:off x="441081" y="3469856"/>
            <a:ext cx="297927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= </a:t>
            </a:r>
            <a:r>
              <a:rPr lang="fr-FR" dirty="0" err="1"/>
              <a:t>get</a:t>
            </a:r>
            <a:r>
              <a:rPr lang="fr-FR" dirty="0"/>
              <a:t> </a:t>
            </a:r>
            <a:r>
              <a:rPr lang="fr-FR" dirty="0" err="1"/>
              <a:t>detailed</a:t>
            </a:r>
            <a:r>
              <a:rPr lang="fr-FR" dirty="0"/>
              <a:t> </a:t>
            </a:r>
            <a:r>
              <a:rPr lang="fr-FR" dirty="0" err="1"/>
              <a:t>firstname</a:t>
            </a:r>
            <a:r>
              <a:rPr lang="fr-FR" dirty="0"/>
              <a:t>, </a:t>
            </a:r>
          </a:p>
          <a:p>
            <a:r>
              <a:rPr lang="fr-FR" dirty="0" err="1"/>
              <a:t>lastname</a:t>
            </a:r>
            <a:r>
              <a:rPr lang="fr-FR" dirty="0"/>
              <a:t>, email, etc... </a:t>
            </a:r>
          </a:p>
          <a:p>
            <a:r>
              <a:rPr lang="fr-FR" dirty="0"/>
              <a:t>for the </a:t>
            </a:r>
            <a:r>
              <a:rPr lang="fr-FR" dirty="0" err="1"/>
              <a:t>current</a:t>
            </a:r>
            <a:r>
              <a:rPr lang="fr-FR" dirty="0"/>
              <a:t> </a:t>
            </a:r>
            <a:r>
              <a:rPr lang="fr-FR" dirty="0" err="1"/>
              <a:t>authenticated</a:t>
            </a:r>
            <a:r>
              <a:rPr lang="fr-FR" dirty="0"/>
              <a:t> </a:t>
            </a:r>
          </a:p>
          <a:p>
            <a:r>
              <a:rPr lang="fr-FR" dirty="0"/>
              <a:t>(JWT) user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855FDC1-B954-9037-318E-2333B37F4F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0358" y="5223752"/>
            <a:ext cx="8218882" cy="723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07811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DEA7BB-7A61-4F8A-FCDB-6F6B85C9FB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3EB94-A67F-6309-AEE9-B1FB12D89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211" y="1"/>
            <a:ext cx="12035481" cy="1186248"/>
          </a:xfrm>
        </p:spPr>
        <p:txBody>
          <a:bodyPr/>
          <a:lstStyle/>
          <a:p>
            <a:pPr algn="ctr"/>
            <a:r>
              <a:rPr lang="fr-FR" dirty="0"/>
              <a:t>http GET /api/</a:t>
            </a:r>
            <a:r>
              <a:rPr lang="fr-FR" dirty="0" err="1"/>
              <a:t>account</a:t>
            </a:r>
            <a:br>
              <a:rPr lang="fr-FR" dirty="0"/>
            </a:br>
            <a:r>
              <a:rPr lang="fr-FR" dirty="0"/>
              <a:t>(</a:t>
            </a:r>
            <a:r>
              <a:rPr lang="fr-FR" dirty="0" err="1"/>
              <a:t>caching</a:t>
            </a:r>
            <a:r>
              <a:rPr lang="fr-FR" dirty="0"/>
              <a:t> </a:t>
            </a:r>
            <a:r>
              <a:rPr lang="fr-FR" dirty="0" err="1"/>
              <a:t>called</a:t>
            </a:r>
            <a:r>
              <a:rPr lang="fr-FR" dirty="0"/>
              <a:t> </a:t>
            </a:r>
            <a:r>
              <a:rPr lang="fr-FR" dirty="0" err="1"/>
              <a:t>just</a:t>
            </a:r>
            <a:r>
              <a:rPr lang="fr-FR" dirty="0"/>
              <a:t> </a:t>
            </a:r>
            <a:r>
              <a:rPr lang="fr-FR" dirty="0" err="1"/>
              <a:t>after</a:t>
            </a:r>
            <a:r>
              <a:rPr lang="fr-FR" dirty="0"/>
              <a:t> POST /api/</a:t>
            </a:r>
            <a:r>
              <a:rPr lang="fr-FR" dirty="0" err="1"/>
              <a:t>authenticate</a:t>
            </a:r>
            <a:r>
              <a:rPr lang="fr-FR" dirty="0"/>
              <a:t>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8389A2-4DF7-5BFF-094A-9442430963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1789" y="1104821"/>
            <a:ext cx="10882184" cy="539177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AD4EC3D-5C54-C433-8762-4ECE1BD0FEB2}"/>
              </a:ext>
            </a:extLst>
          </p:cNvPr>
          <p:cNvSpPr/>
          <p:nvPr/>
        </p:nvSpPr>
        <p:spPr>
          <a:xfrm>
            <a:off x="930875" y="3172814"/>
            <a:ext cx="1299519" cy="25618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320649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AE9094-C425-85A3-0089-555759BFD0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6CEAE-023D-798E-D7F9-F4A59EBEC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353064"/>
          </a:xfrm>
        </p:spPr>
        <p:txBody>
          <a:bodyPr/>
          <a:lstStyle/>
          <a:p>
            <a:pPr algn="ctr"/>
            <a:r>
              <a:rPr lang="fr-FR" dirty="0" err="1"/>
              <a:t>Response</a:t>
            </a:r>
            <a:r>
              <a:rPr lang="fr-FR" dirty="0"/>
              <a:t> of http GET /api/</a:t>
            </a:r>
            <a:r>
              <a:rPr lang="fr-FR" dirty="0" err="1"/>
              <a:t>account</a:t>
            </a:r>
            <a:r>
              <a:rPr lang="fr-FR" dirty="0"/>
              <a:t> : </a:t>
            </a:r>
            <a:br>
              <a:rPr lang="fr-FR" dirty="0"/>
            </a:br>
            <a:r>
              <a:rPr lang="fr-FR" dirty="0" err="1"/>
              <a:t>detailed</a:t>
            </a:r>
            <a:r>
              <a:rPr lang="fr-FR" dirty="0"/>
              <a:t> Information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5B17C8-F9AD-566B-FE1D-41B1C84EAE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7465" y="1412316"/>
            <a:ext cx="8657070" cy="497248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153886A-BBC9-BC51-291A-91EB29941A93}"/>
              </a:ext>
            </a:extLst>
          </p:cNvPr>
          <p:cNvSpPr/>
          <p:nvPr/>
        </p:nvSpPr>
        <p:spPr>
          <a:xfrm>
            <a:off x="1666103" y="3770462"/>
            <a:ext cx="1077098" cy="31962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7C57B07-123C-EE35-C819-A6F1381C624B}"/>
              </a:ext>
            </a:extLst>
          </p:cNvPr>
          <p:cNvSpPr/>
          <p:nvPr/>
        </p:nvSpPr>
        <p:spPr>
          <a:xfrm>
            <a:off x="6479059" y="3049246"/>
            <a:ext cx="897925" cy="37975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0787967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F9424-9B92-8755-9ECC-9740193D7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Notice "</a:t>
            </a:r>
            <a:r>
              <a:rPr lang="fr-FR" dirty="0" err="1"/>
              <a:t>authorities</a:t>
            </a:r>
            <a:r>
              <a:rPr lang="fr-FR" dirty="0"/>
              <a:t>" : </a:t>
            </a:r>
            <a:br>
              <a:rPr lang="fr-FR" dirty="0"/>
            </a:br>
            <a:r>
              <a:rPr lang="fr-FR" dirty="0"/>
              <a:t>[ ROLE_ADMIN, ROLE_USER, .. ]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B5B1C9-6467-8197-DF91-110A84D870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3129" y="2369108"/>
            <a:ext cx="6195465" cy="7638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D1A6DC7-4A3E-0E27-7189-BC250C130F42}"/>
              </a:ext>
            </a:extLst>
          </p:cNvPr>
          <p:cNvSpPr txBox="1"/>
          <p:nvPr/>
        </p:nvSpPr>
        <p:spPr>
          <a:xfrm>
            <a:off x="1881655" y="3574263"/>
            <a:ext cx="9472145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"</a:t>
            </a:r>
            <a:r>
              <a:rPr lang="fr-FR" sz="2400" b="1" dirty="0" err="1"/>
              <a:t>authorities</a:t>
            </a:r>
            <a:r>
              <a:rPr lang="fr-FR" sz="2400" dirty="0"/>
              <a:t>" =   </a:t>
            </a:r>
            <a:r>
              <a:rPr lang="fr-FR" sz="2400" dirty="0" err="1"/>
              <a:t>synonym</a:t>
            </a:r>
            <a:r>
              <a:rPr lang="fr-FR" sz="2400" dirty="0"/>
              <a:t> of "</a:t>
            </a:r>
            <a:r>
              <a:rPr lang="fr-FR" sz="2400" b="1" dirty="0" err="1"/>
              <a:t>Roles</a:t>
            </a:r>
            <a:r>
              <a:rPr lang="fr-FR" sz="2400" dirty="0"/>
              <a:t>" or "</a:t>
            </a:r>
            <a:r>
              <a:rPr lang="fr-FR" sz="2400" b="1" dirty="0" err="1"/>
              <a:t>Authorizations</a:t>
            </a:r>
            <a:r>
              <a:rPr lang="fr-FR" sz="2400" dirty="0"/>
              <a:t>"</a:t>
            </a:r>
          </a:p>
          <a:p>
            <a:r>
              <a:rPr lang="fr-FR" sz="2400" dirty="0"/>
              <a:t>    = </a:t>
            </a:r>
            <a:r>
              <a:rPr lang="fr-FR" sz="2400" dirty="0" err="1"/>
              <a:t>listed</a:t>
            </a:r>
            <a:r>
              <a:rPr lang="fr-FR" sz="2400" dirty="0"/>
              <a:t> of "</a:t>
            </a:r>
            <a:r>
              <a:rPr lang="fr-FR" sz="2400" b="1" dirty="0" err="1"/>
              <a:t>granted</a:t>
            </a:r>
            <a:r>
              <a:rPr lang="fr-FR" sz="2400" b="1" dirty="0"/>
              <a:t> </a:t>
            </a:r>
            <a:r>
              <a:rPr lang="fr-FR" sz="2400" b="1" dirty="0" err="1"/>
              <a:t>things</a:t>
            </a:r>
            <a:r>
              <a:rPr lang="fr-FR" sz="2400" dirty="0"/>
              <a:t>"</a:t>
            </a:r>
          </a:p>
          <a:p>
            <a:endParaRPr lang="fr-FR" sz="2400" dirty="0"/>
          </a:p>
          <a:p>
            <a:r>
              <a:rPr lang="fr-FR" sz="2400" dirty="0" err="1"/>
              <a:t>redundant</a:t>
            </a:r>
            <a:r>
              <a:rPr lang="fr-FR" sz="2400" dirty="0"/>
              <a:t> </a:t>
            </a:r>
            <a:r>
              <a:rPr lang="fr-FR" sz="2400" dirty="0" err="1"/>
              <a:t>with</a:t>
            </a:r>
            <a:r>
              <a:rPr lang="fr-FR" sz="2400" dirty="0"/>
              <a:t> info </a:t>
            </a:r>
            <a:r>
              <a:rPr lang="fr-FR" sz="2400" dirty="0" err="1"/>
              <a:t>already</a:t>
            </a:r>
            <a:r>
              <a:rPr lang="fr-FR" sz="2400" dirty="0"/>
              <a:t> in JWT </a:t>
            </a:r>
            <a:r>
              <a:rPr lang="fr-FR" sz="2400" dirty="0" err="1"/>
              <a:t>Token</a:t>
            </a:r>
            <a:r>
              <a:rPr lang="fr-FR" sz="2400" dirty="0"/>
              <a:t>,</a:t>
            </a:r>
          </a:p>
          <a:p>
            <a:r>
              <a:rPr lang="fr-FR" sz="2400" dirty="0"/>
              <a:t>but the "</a:t>
            </a:r>
            <a:r>
              <a:rPr lang="fr-FR" sz="2400" dirty="0" err="1"/>
              <a:t>Authorization</a:t>
            </a:r>
            <a:r>
              <a:rPr lang="fr-FR" sz="2400" dirty="0"/>
              <a:t>" code </a:t>
            </a:r>
            <a:r>
              <a:rPr lang="fr-FR" sz="2400" dirty="0" err="1"/>
              <a:t>works</a:t>
            </a:r>
            <a:r>
              <a:rPr lang="fr-FR" sz="2400" dirty="0"/>
              <a:t> </a:t>
            </a:r>
            <a:r>
              <a:rPr lang="fr-FR" sz="2400" dirty="0" err="1"/>
              <a:t>independently</a:t>
            </a:r>
            <a:r>
              <a:rPr lang="fr-FR" sz="2400" dirty="0"/>
              <a:t> of the "</a:t>
            </a:r>
            <a:r>
              <a:rPr lang="fr-FR" sz="2400" dirty="0" err="1"/>
              <a:t>Authentication</a:t>
            </a:r>
            <a:r>
              <a:rPr lang="fr-FR" sz="2400" dirty="0"/>
              <a:t>".</a:t>
            </a:r>
          </a:p>
          <a:p>
            <a:r>
              <a:rPr lang="fr-FR" sz="2400" dirty="0" err="1"/>
              <a:t>Could</a:t>
            </a:r>
            <a:r>
              <a:rPr lang="fr-FR" sz="2400" dirty="0"/>
              <a:t> plug </a:t>
            </a:r>
            <a:r>
              <a:rPr lang="fr-FR" sz="2400" dirty="0" err="1"/>
              <a:t>authentication</a:t>
            </a:r>
            <a:r>
              <a:rPr lang="fr-FR" sz="2400" dirty="0"/>
              <a:t> </a:t>
            </a:r>
            <a:r>
              <a:rPr lang="fr-FR" sz="2400" dirty="0" err="1"/>
              <a:t>with</a:t>
            </a:r>
            <a:r>
              <a:rPr lang="fr-FR" sz="2400" dirty="0"/>
              <a:t> OAuth2, PIN </a:t>
            </a:r>
            <a:r>
              <a:rPr lang="fr-FR" sz="2400" dirty="0" err="1"/>
              <a:t>card</a:t>
            </a:r>
            <a:r>
              <a:rPr lang="fr-FR" sz="2400" dirty="0"/>
              <a:t>, Face recognition, </a:t>
            </a:r>
            <a:r>
              <a:rPr lang="fr-FR" sz="2400" dirty="0" err="1"/>
              <a:t>etc</a:t>
            </a:r>
            <a:r>
              <a:rPr lang="fr-FR" sz="2400" dirty="0"/>
              <a:t>,</a:t>
            </a:r>
          </a:p>
          <a:p>
            <a:r>
              <a:rPr lang="fr-FR" sz="2400" dirty="0"/>
              <a:t>=&gt; the code for "</a:t>
            </a:r>
            <a:r>
              <a:rPr lang="fr-FR" sz="2400" dirty="0" err="1"/>
              <a:t>authorities</a:t>
            </a:r>
            <a:r>
              <a:rPr lang="fr-FR" sz="2400" dirty="0"/>
              <a:t>" </a:t>
            </a:r>
            <a:r>
              <a:rPr lang="fr-FR" sz="2400" dirty="0" err="1"/>
              <a:t>is</a:t>
            </a:r>
            <a:r>
              <a:rPr lang="fr-FR" sz="2400" dirty="0"/>
              <a:t> </a:t>
            </a:r>
            <a:r>
              <a:rPr lang="fr-FR" sz="2400" dirty="0" err="1"/>
              <a:t>separated</a:t>
            </a: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158884458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64C6AA-BACB-BE0C-0BD4-49B08F48BA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8874D-8F2E-C0D5-DECF-D0D3DDE22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46885"/>
          </a:xfrm>
        </p:spPr>
        <p:txBody>
          <a:bodyPr/>
          <a:lstStyle/>
          <a:p>
            <a:pPr algn="ctr"/>
            <a:r>
              <a:rPr lang="fr-FR" dirty="0" err="1"/>
              <a:t>hasAnyAuthority</a:t>
            </a:r>
            <a:r>
              <a:rPr lang="fr-FR" dirty="0"/>
              <a:t> :</a:t>
            </a:r>
            <a:br>
              <a:rPr lang="fr-FR" dirty="0"/>
            </a:br>
            <a:r>
              <a:rPr lang="fr-FR" dirty="0"/>
              <a:t>check if </a:t>
            </a:r>
            <a:r>
              <a:rPr lang="fr-FR" dirty="0" err="1"/>
              <a:t>authorized</a:t>
            </a:r>
            <a:r>
              <a:rPr lang="fr-FR" dirty="0"/>
              <a:t> for a </a:t>
            </a:r>
            <a:r>
              <a:rPr lang="fr-FR" dirty="0" err="1"/>
              <a:t>Role</a:t>
            </a:r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FE64C3E-1E03-C594-39FF-1E79190422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2181" y="2285901"/>
            <a:ext cx="9087638" cy="228619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8F22D04-659C-966C-052E-C1CE08015108}"/>
              </a:ext>
            </a:extLst>
          </p:cNvPr>
          <p:cNvSpPr/>
          <p:nvPr/>
        </p:nvSpPr>
        <p:spPr>
          <a:xfrm>
            <a:off x="2234513" y="2285901"/>
            <a:ext cx="4635844" cy="22869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A9510B6-5905-EC24-29FC-54CE99422C79}"/>
              </a:ext>
            </a:extLst>
          </p:cNvPr>
          <p:cNvSpPr/>
          <p:nvPr/>
        </p:nvSpPr>
        <p:spPr>
          <a:xfrm>
            <a:off x="4007708" y="4142819"/>
            <a:ext cx="1033850" cy="22869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92167A0-0267-852F-28C3-7E476A05AC44}"/>
              </a:ext>
            </a:extLst>
          </p:cNvPr>
          <p:cNvSpPr/>
          <p:nvPr/>
        </p:nvSpPr>
        <p:spPr>
          <a:xfrm>
            <a:off x="8851557" y="4148997"/>
            <a:ext cx="817606" cy="22252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9281759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0BBDBD-3CB7-4D7B-795B-7D04BD8929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B7345-B460-7D1C-E03A-C60C5A7552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513702"/>
          </a:xfrm>
        </p:spPr>
        <p:txBody>
          <a:bodyPr/>
          <a:lstStyle/>
          <a:p>
            <a:pPr algn="ctr"/>
            <a:r>
              <a:rPr lang="fr-FR" dirty="0" err="1"/>
              <a:t>Showing</a:t>
            </a:r>
            <a:r>
              <a:rPr lang="fr-FR" dirty="0"/>
              <a:t> Menu "Administration"</a:t>
            </a:r>
            <a:br>
              <a:rPr lang="fr-FR" dirty="0"/>
            </a:br>
            <a:r>
              <a:rPr lang="fr-FR" dirty="0" err="1"/>
              <a:t>when</a:t>
            </a:r>
            <a:r>
              <a:rPr lang="fr-FR" dirty="0"/>
              <a:t> </a:t>
            </a:r>
            <a:r>
              <a:rPr lang="fr-FR" dirty="0" err="1"/>
              <a:t>having</a:t>
            </a:r>
            <a:r>
              <a:rPr lang="fr-FR" dirty="0"/>
              <a:t> ROLE_ADMIN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072CB8-8843-F4EA-E0DA-7C65B7ACE4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229" y="2047755"/>
            <a:ext cx="11781541" cy="276248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4F9957B-B366-3BF7-81AA-52DFA9AD384B}"/>
              </a:ext>
            </a:extLst>
          </p:cNvPr>
          <p:cNvSpPr/>
          <p:nvPr/>
        </p:nvSpPr>
        <p:spPr>
          <a:xfrm>
            <a:off x="5152768" y="4312508"/>
            <a:ext cx="667264" cy="27802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B6CAC3C-3CD5-368B-FC66-6FD06F7CADE3}"/>
              </a:ext>
            </a:extLst>
          </p:cNvPr>
          <p:cNvSpPr/>
          <p:nvPr/>
        </p:nvSpPr>
        <p:spPr>
          <a:xfrm>
            <a:off x="7838301" y="1952368"/>
            <a:ext cx="1589903" cy="80318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6534890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548CEDA-6B4A-9D64-D06B-B624A7F802FE}"/>
              </a:ext>
            </a:extLst>
          </p:cNvPr>
          <p:cNvSpPr txBox="1">
            <a:spLocks/>
          </p:cNvSpPr>
          <p:nvPr/>
        </p:nvSpPr>
        <p:spPr>
          <a:xfrm>
            <a:off x="838200" y="1"/>
            <a:ext cx="10515600" cy="1513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dirty="0" err="1"/>
              <a:t>Hiding</a:t>
            </a:r>
            <a:r>
              <a:rPr lang="fr-FR" dirty="0"/>
              <a:t> Menu "Administration"</a:t>
            </a:r>
            <a:br>
              <a:rPr lang="fr-FR" dirty="0"/>
            </a:br>
            <a:r>
              <a:rPr lang="fr-FR" dirty="0" err="1"/>
              <a:t>when</a:t>
            </a:r>
            <a:r>
              <a:rPr lang="fr-FR" dirty="0"/>
              <a:t> </a:t>
            </a:r>
            <a:r>
              <a:rPr lang="fr-FR" dirty="0" err="1"/>
              <a:t>logged</a:t>
            </a:r>
            <a:r>
              <a:rPr lang="fr-FR" dirty="0"/>
              <a:t>-in, but NOT as an admin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00C80D6-B17A-C5FF-D8AB-ED4B353BBA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988" y="2038229"/>
            <a:ext cx="11812024" cy="278154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0B13DA7-CDE5-D46F-79AB-26E3CCE98E9A}"/>
              </a:ext>
            </a:extLst>
          </p:cNvPr>
          <p:cNvSpPr/>
          <p:nvPr/>
        </p:nvSpPr>
        <p:spPr>
          <a:xfrm>
            <a:off x="5156887" y="4297278"/>
            <a:ext cx="465437" cy="29943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0F6F136-5A55-B467-6194-5DCC877611E9}"/>
              </a:ext>
            </a:extLst>
          </p:cNvPr>
          <p:cNvSpPr/>
          <p:nvPr/>
        </p:nvSpPr>
        <p:spPr>
          <a:xfrm>
            <a:off x="9302578" y="1923880"/>
            <a:ext cx="212125" cy="86257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6329635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C7953-2DC2-E479-4046-D4928C890A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Hiding</a:t>
            </a:r>
            <a:r>
              <a:rPr lang="fr-FR" dirty="0"/>
              <a:t> Menu "Administration" </a:t>
            </a:r>
            <a:br>
              <a:rPr lang="fr-FR" dirty="0"/>
            </a:br>
            <a:r>
              <a:rPr lang="fr-FR" dirty="0" err="1"/>
              <a:t>when</a:t>
            </a:r>
            <a:r>
              <a:rPr lang="fr-FR" dirty="0"/>
              <a:t> not </a:t>
            </a:r>
            <a:r>
              <a:rPr lang="fr-FR" dirty="0" err="1"/>
              <a:t>logged</a:t>
            </a:r>
            <a:r>
              <a:rPr lang="fr-FR" dirty="0"/>
              <a:t>-in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652DC1-299D-A50B-8ADF-B4B76C239E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514" y="1881147"/>
            <a:ext cx="11792972" cy="388653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FDE6369-9FF2-F330-3643-FC8A8494794C}"/>
              </a:ext>
            </a:extLst>
          </p:cNvPr>
          <p:cNvSpPr/>
          <p:nvPr/>
        </p:nvSpPr>
        <p:spPr>
          <a:xfrm>
            <a:off x="3422822" y="4139514"/>
            <a:ext cx="1643449" cy="24436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54BB11E-130A-CD2D-D223-8270EEAB05FF}"/>
              </a:ext>
            </a:extLst>
          </p:cNvPr>
          <p:cNvSpPr/>
          <p:nvPr/>
        </p:nvSpPr>
        <p:spPr>
          <a:xfrm>
            <a:off x="9314935" y="1744707"/>
            <a:ext cx="212125" cy="86257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38836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7B9B0-F13E-1491-BDEC-CA16B08BC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48215"/>
          </a:xfrm>
        </p:spPr>
        <p:txBody>
          <a:bodyPr/>
          <a:lstStyle/>
          <a:p>
            <a:pPr algn="ctr"/>
            <a:r>
              <a:rPr lang="fr-FR" dirty="0" err="1"/>
              <a:t>Created</a:t>
            </a:r>
            <a:r>
              <a:rPr lang="fr-FR" dirty="0"/>
              <a:t> Files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E253F4-48B0-6308-85F3-9E8DA04084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7181" y="932057"/>
            <a:ext cx="3714750" cy="3276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CF56FEE-091E-7435-FA32-04BEBB3229EB}"/>
              </a:ext>
            </a:extLst>
          </p:cNvPr>
          <p:cNvSpPr txBox="1"/>
          <p:nvPr/>
        </p:nvSpPr>
        <p:spPr>
          <a:xfrm>
            <a:off x="4343256" y="4572000"/>
            <a:ext cx="2702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( </a:t>
            </a:r>
            <a:r>
              <a:rPr lang="fr-FR" dirty="0" err="1"/>
              <a:t>truncated</a:t>
            </a:r>
            <a:r>
              <a:rPr lang="fr-FR" dirty="0"/>
              <a:t> … )  total files :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A528ACA-86E1-C01B-01C9-2C6DEBF81C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3554" y="4941332"/>
            <a:ext cx="6195054" cy="1739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719912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A73197-9103-30CF-9F9E-854173397C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91095-5DEF-A524-20A4-8086010A19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871150"/>
          </a:xfrm>
        </p:spPr>
        <p:txBody>
          <a:bodyPr/>
          <a:lstStyle/>
          <a:p>
            <a:pPr algn="ctr"/>
            <a:r>
              <a:rPr lang="fr-FR" dirty="0" err="1"/>
              <a:t>Showing</a:t>
            </a:r>
            <a:r>
              <a:rPr lang="fr-FR" dirty="0"/>
              <a:t>/</a:t>
            </a:r>
            <a:r>
              <a:rPr lang="fr-FR" dirty="0" err="1"/>
              <a:t>Hiding</a:t>
            </a:r>
            <a:r>
              <a:rPr lang="fr-FR" dirty="0"/>
              <a:t> </a:t>
            </a:r>
            <a:r>
              <a:rPr lang="fr-FR" dirty="0" err="1"/>
              <a:t>Features</a:t>
            </a:r>
            <a:r>
              <a:rPr lang="fr-FR" dirty="0"/>
              <a:t> </a:t>
            </a:r>
            <a:r>
              <a:rPr lang="fr-FR" dirty="0" err="1"/>
              <a:t>based</a:t>
            </a:r>
            <a:r>
              <a:rPr lang="fr-FR" dirty="0"/>
              <a:t> on </a:t>
            </a:r>
            <a:r>
              <a:rPr lang="fr-FR" dirty="0" err="1"/>
              <a:t>Role</a:t>
            </a:r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29416F-8CD6-4476-05FC-DDDEBE697E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1975" y="639541"/>
            <a:ext cx="7449196" cy="621845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BA133F1-913C-8B8A-B563-0BF022684F6C}"/>
              </a:ext>
            </a:extLst>
          </p:cNvPr>
          <p:cNvSpPr/>
          <p:nvPr/>
        </p:nvSpPr>
        <p:spPr>
          <a:xfrm>
            <a:off x="3828534" y="2820646"/>
            <a:ext cx="2881185" cy="24383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DBD5676-5A13-BFE3-B248-9209C61ED695}"/>
              </a:ext>
            </a:extLst>
          </p:cNvPr>
          <p:cNvSpPr/>
          <p:nvPr/>
        </p:nvSpPr>
        <p:spPr>
          <a:xfrm>
            <a:off x="7640594" y="5100468"/>
            <a:ext cx="1299519" cy="25618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B246FE-C42E-9322-3EDD-FBC85623B467}"/>
              </a:ext>
            </a:extLst>
          </p:cNvPr>
          <p:cNvSpPr txBox="1"/>
          <p:nvPr/>
        </p:nvSpPr>
        <p:spPr>
          <a:xfrm>
            <a:off x="208896" y="4450085"/>
            <a:ext cx="211307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The menu</a:t>
            </a:r>
          </a:p>
          <a:p>
            <a:r>
              <a:rPr lang="fr-FR" dirty="0"/>
              <a:t>"Administration"</a:t>
            </a:r>
          </a:p>
          <a:p>
            <a:r>
              <a:rPr lang="fr-FR" dirty="0" err="1"/>
              <a:t>is</a:t>
            </a:r>
            <a:r>
              <a:rPr lang="fr-FR" dirty="0"/>
              <a:t> visible </a:t>
            </a:r>
            <a:r>
              <a:rPr lang="fr-FR" dirty="0" err="1"/>
              <a:t>only</a:t>
            </a:r>
            <a:r>
              <a:rPr lang="fr-FR" dirty="0"/>
              <a:t> if user </a:t>
            </a:r>
          </a:p>
          <a:p>
            <a:r>
              <a:rPr lang="fr-FR" dirty="0"/>
              <a:t>has ROLE_ADMIN</a:t>
            </a:r>
          </a:p>
        </p:txBody>
      </p:sp>
    </p:spTree>
    <p:extLst>
      <p:ext uri="{BB962C8B-B14F-4D97-AF65-F5344CB8AC3E}">
        <p14:creationId xmlns:p14="http://schemas.microsoft.com/office/powerpoint/2010/main" val="1819077192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DE34CD0-FF42-4D2A-6484-1C75978A73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8758" y="855706"/>
            <a:ext cx="9049534" cy="59250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F1D3829-C499-7082-B223-4318BB360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951470"/>
          </a:xfrm>
        </p:spPr>
        <p:txBody>
          <a:bodyPr/>
          <a:lstStyle/>
          <a:p>
            <a:pPr algn="ctr"/>
            <a:r>
              <a:rPr lang="fr-FR" dirty="0"/>
              <a:t>Code for Directive  *</a:t>
            </a:r>
            <a:r>
              <a:rPr lang="fr-FR" dirty="0" err="1"/>
              <a:t>jhiHasAnyAuthority</a:t>
            </a:r>
            <a:r>
              <a:rPr lang="fr-FR" dirty="0"/>
              <a:t>=".."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06DBCDB-BA4C-9BFA-07DC-0AEE0EE7E367}"/>
              </a:ext>
            </a:extLst>
          </p:cNvPr>
          <p:cNvSpPr/>
          <p:nvPr/>
        </p:nvSpPr>
        <p:spPr>
          <a:xfrm>
            <a:off x="6256772" y="4386650"/>
            <a:ext cx="4061121" cy="45102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0CAAC26-D9DA-C249-EED4-3134AC6E6883}"/>
              </a:ext>
            </a:extLst>
          </p:cNvPr>
          <p:cNvSpPr/>
          <p:nvPr/>
        </p:nvSpPr>
        <p:spPr>
          <a:xfrm>
            <a:off x="4512410" y="3927907"/>
            <a:ext cx="5966120" cy="23632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A7EB43F-337B-2F6F-B34D-0BB507AF274A}"/>
              </a:ext>
            </a:extLst>
          </p:cNvPr>
          <p:cNvSpPr/>
          <p:nvPr/>
        </p:nvSpPr>
        <p:spPr>
          <a:xfrm>
            <a:off x="4357951" y="5515234"/>
            <a:ext cx="1898821" cy="23632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A7762DE-E692-C0C0-DD41-AC2D4593E9D1}"/>
              </a:ext>
            </a:extLst>
          </p:cNvPr>
          <p:cNvSpPr txBox="1"/>
          <p:nvPr/>
        </p:nvSpPr>
        <p:spPr>
          <a:xfrm>
            <a:off x="674868" y="3927907"/>
            <a:ext cx="23984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compute</a:t>
            </a:r>
            <a:r>
              <a:rPr lang="fr-FR" dirty="0"/>
              <a:t> if </a:t>
            </a:r>
            <a:r>
              <a:rPr lang="fr-FR" dirty="0" err="1"/>
              <a:t>current</a:t>
            </a:r>
            <a:r>
              <a:rPr lang="fr-FR" dirty="0"/>
              <a:t> user</a:t>
            </a:r>
          </a:p>
          <a:p>
            <a:r>
              <a:rPr lang="fr-FR" dirty="0" err="1"/>
              <a:t>account</a:t>
            </a:r>
            <a:r>
              <a:rPr lang="fr-FR" dirty="0"/>
              <a:t> has </a:t>
            </a:r>
            <a:r>
              <a:rPr lang="fr-FR" dirty="0" err="1"/>
              <a:t>role</a:t>
            </a:r>
            <a:endParaRPr lang="fr-FR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F8A3F62-8115-2D7D-1382-EF03A16FFA13}"/>
              </a:ext>
            </a:extLst>
          </p:cNvPr>
          <p:cNvSpPr txBox="1"/>
          <p:nvPr/>
        </p:nvSpPr>
        <p:spPr>
          <a:xfrm>
            <a:off x="580133" y="5151389"/>
            <a:ext cx="224612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if has </a:t>
            </a:r>
            <a:r>
              <a:rPr lang="fr-FR" dirty="0" err="1"/>
              <a:t>role</a:t>
            </a:r>
            <a:r>
              <a:rPr lang="fr-FR" dirty="0"/>
              <a:t>, </a:t>
            </a:r>
            <a:r>
              <a:rPr lang="fr-FR" dirty="0" err="1"/>
              <a:t>then</a:t>
            </a:r>
            <a:endParaRPr lang="fr-FR" dirty="0"/>
          </a:p>
          <a:p>
            <a:r>
              <a:rPr lang="fr-FR" dirty="0"/>
              <a:t>    display the </a:t>
            </a:r>
            <a:r>
              <a:rPr lang="fr-FR" dirty="0" err="1"/>
              <a:t>element</a:t>
            </a:r>
            <a:endParaRPr lang="fr-FR" dirty="0"/>
          </a:p>
          <a:p>
            <a:r>
              <a:rPr lang="fr-FR" dirty="0" err="1"/>
              <a:t>else</a:t>
            </a:r>
            <a:endParaRPr lang="fr-FR" dirty="0"/>
          </a:p>
          <a:p>
            <a:r>
              <a:rPr lang="fr-FR" dirty="0"/>
              <a:t>    </a:t>
            </a:r>
            <a:r>
              <a:rPr lang="fr-FR" dirty="0" err="1"/>
              <a:t>hide</a:t>
            </a:r>
            <a:r>
              <a:rPr lang="fr-FR" dirty="0"/>
              <a:t> the </a:t>
            </a:r>
            <a:r>
              <a:rPr lang="fr-FR" dirty="0" err="1"/>
              <a:t>element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48338106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1E043-298C-468E-FA0F-1FE8A52AEB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153" y="2561620"/>
            <a:ext cx="11126410" cy="1325563"/>
          </a:xfrm>
        </p:spPr>
        <p:txBody>
          <a:bodyPr/>
          <a:lstStyle/>
          <a:p>
            <a:r>
              <a:rPr lang="fr-FR" dirty="0"/>
              <a:t>Network &amp; Infrastructure </a:t>
            </a:r>
            <a:r>
              <a:rPr lang="fr-FR" dirty="0" err="1"/>
              <a:t>Deployments</a:t>
            </a:r>
            <a:r>
              <a:rPr lang="fr-FR" dirty="0"/>
              <a:t> Options</a:t>
            </a:r>
          </a:p>
        </p:txBody>
      </p:sp>
    </p:spTree>
    <p:extLst>
      <p:ext uri="{BB962C8B-B14F-4D97-AF65-F5344CB8AC3E}">
        <p14:creationId xmlns:p14="http://schemas.microsoft.com/office/powerpoint/2010/main" val="2159893853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64FA8-7AFA-B30F-77E3-B6793BC0FB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010" y="18255"/>
            <a:ext cx="11742056" cy="813897"/>
          </a:xfrm>
        </p:spPr>
        <p:txBody>
          <a:bodyPr/>
          <a:lstStyle/>
          <a:p>
            <a:pPr algn="ctr"/>
            <a:r>
              <a:rPr lang="fr-FR" dirty="0" err="1"/>
              <a:t>Reminder</a:t>
            </a:r>
            <a:r>
              <a:rPr lang="fr-FR" dirty="0"/>
              <a:t>: Public/</a:t>
            </a:r>
            <a:r>
              <a:rPr lang="fr-FR" dirty="0" err="1"/>
              <a:t>Private</a:t>
            </a:r>
            <a:r>
              <a:rPr lang="fr-FR" dirty="0"/>
              <a:t> </a:t>
            </a:r>
            <a:r>
              <a:rPr lang="fr-FR" dirty="0" err="1"/>
              <a:t>Asymetric</a:t>
            </a:r>
            <a:r>
              <a:rPr lang="fr-FR" dirty="0"/>
              <a:t> </a:t>
            </a:r>
            <a:r>
              <a:rPr lang="fr-FR" dirty="0" err="1"/>
              <a:t>Cryptography</a:t>
            </a:r>
            <a:endParaRPr lang="fr-FR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24C581B-8293-C1A5-81D4-75EBD99F81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3833" y="2567365"/>
            <a:ext cx="2381250" cy="238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6B6D2AF-5591-DAE1-2A52-6C5023598F13}"/>
              </a:ext>
            </a:extLst>
          </p:cNvPr>
          <p:cNvSpPr txBox="1"/>
          <p:nvPr/>
        </p:nvSpPr>
        <p:spPr>
          <a:xfrm>
            <a:off x="667657" y="1866686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000" b="1" dirty="0"/>
              <a:t>https://en.wikipedia.org/wiki/Public-key_cryptography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F11F4D-33D2-8C10-57A1-C99BD22E2C80}"/>
              </a:ext>
            </a:extLst>
          </p:cNvPr>
          <p:cNvSpPr txBox="1"/>
          <p:nvPr/>
        </p:nvSpPr>
        <p:spPr>
          <a:xfrm>
            <a:off x="4947654" y="2998274"/>
            <a:ext cx="599587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- </a:t>
            </a:r>
            <a:r>
              <a:rPr lang="fr-FR" sz="2000" dirty="0" err="1"/>
              <a:t>Only</a:t>
            </a:r>
            <a:r>
              <a:rPr lang="fr-FR" sz="2000" dirty="0"/>
              <a:t> the server can </a:t>
            </a:r>
            <a:r>
              <a:rPr lang="fr-FR" sz="2000" dirty="0" err="1"/>
              <a:t>sign</a:t>
            </a:r>
            <a:r>
              <a:rPr lang="fr-FR" sz="2000" dirty="0"/>
              <a:t> </a:t>
            </a:r>
            <a:r>
              <a:rPr lang="fr-FR" sz="2000" dirty="0" err="1"/>
              <a:t>with</a:t>
            </a:r>
            <a:r>
              <a:rPr lang="fr-FR" sz="2000" dirty="0"/>
              <a:t> the </a:t>
            </a:r>
            <a:r>
              <a:rPr lang="fr-FR" sz="2000" b="1" dirty="0" err="1">
                <a:solidFill>
                  <a:srgbClr val="FF0000"/>
                </a:solidFill>
              </a:rPr>
              <a:t>Private</a:t>
            </a:r>
            <a:r>
              <a:rPr lang="fr-FR" sz="2000" b="1" dirty="0">
                <a:solidFill>
                  <a:srgbClr val="FF0000"/>
                </a:solidFill>
              </a:rPr>
              <a:t> Key</a:t>
            </a:r>
          </a:p>
          <a:p>
            <a:endParaRPr lang="fr-FR" sz="2000" b="1" dirty="0">
              <a:solidFill>
                <a:srgbClr val="FF0000"/>
              </a:solidFill>
            </a:endParaRPr>
          </a:p>
          <a:p>
            <a:r>
              <a:rPr lang="fr-FR" sz="2000" dirty="0"/>
              <a:t>- </a:t>
            </a:r>
            <a:r>
              <a:rPr lang="fr-FR" sz="2000" dirty="0" err="1"/>
              <a:t>Everybody</a:t>
            </a:r>
            <a:r>
              <a:rPr lang="fr-FR" sz="2000" dirty="0"/>
              <a:t> can check the signature </a:t>
            </a:r>
            <a:r>
              <a:rPr lang="fr-FR" sz="2000" dirty="0" err="1"/>
              <a:t>with</a:t>
            </a:r>
            <a:r>
              <a:rPr lang="fr-FR" sz="2000" dirty="0"/>
              <a:t> the </a:t>
            </a:r>
            <a:r>
              <a:rPr lang="fr-FR" sz="2000" b="1" dirty="0">
                <a:solidFill>
                  <a:srgbClr val="00B050"/>
                </a:solidFill>
              </a:rPr>
              <a:t>Public Key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DAA3623-A754-6B72-61DA-E483531AD23E}"/>
              </a:ext>
            </a:extLst>
          </p:cNvPr>
          <p:cNvSpPr txBox="1"/>
          <p:nvPr/>
        </p:nvSpPr>
        <p:spPr>
          <a:xfrm>
            <a:off x="4947654" y="4745415"/>
            <a:ext cx="609852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Private</a:t>
            </a:r>
            <a:r>
              <a:rPr lang="fr-FR" dirty="0"/>
              <a:t> Key </a:t>
            </a:r>
            <a:r>
              <a:rPr lang="fr-FR" dirty="0" err="1"/>
              <a:t>should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stored</a:t>
            </a:r>
            <a:r>
              <a:rPr lang="fr-FR" dirty="0"/>
              <a:t> </a:t>
            </a:r>
            <a:r>
              <a:rPr lang="fr-FR" dirty="0" err="1"/>
              <a:t>carefully</a:t>
            </a:r>
            <a:r>
              <a:rPr lang="fr-FR" dirty="0"/>
              <a:t> on servers and </a:t>
            </a:r>
            <a:r>
              <a:rPr lang="fr-FR" dirty="0" err="1"/>
              <a:t>protected</a:t>
            </a:r>
            <a:r>
              <a:rPr lang="fr-FR" dirty="0"/>
              <a:t>.</a:t>
            </a:r>
          </a:p>
          <a:p>
            <a:endParaRPr lang="fr-FR" dirty="0"/>
          </a:p>
          <a:p>
            <a:r>
              <a:rPr lang="fr-FR" dirty="0"/>
              <a:t>Public Key can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broadcasted</a:t>
            </a:r>
            <a:r>
              <a:rPr lang="fr-F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08206672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96E3C-55A9-6DC6-BE38-C7A7A71E65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Signing</a:t>
            </a:r>
            <a:r>
              <a:rPr lang="fr-FR" dirty="0"/>
              <a:t> a JWT </a:t>
            </a:r>
            <a:r>
              <a:rPr lang="fr-FR" dirty="0" err="1"/>
              <a:t>Token</a:t>
            </a:r>
            <a:br>
              <a:rPr lang="fr-FR" dirty="0"/>
            </a:br>
            <a:r>
              <a:rPr lang="fr-FR" dirty="0"/>
              <a:t>= </a:t>
            </a:r>
            <a:r>
              <a:rPr lang="fr-FR" dirty="0" err="1"/>
              <a:t>need</a:t>
            </a:r>
            <a:r>
              <a:rPr lang="fr-FR" dirty="0"/>
              <a:t> the </a:t>
            </a:r>
            <a:r>
              <a:rPr lang="fr-FR" dirty="0" err="1"/>
              <a:t>Private</a:t>
            </a:r>
            <a:r>
              <a:rPr lang="fr-FR" dirty="0"/>
              <a:t> </a:t>
            </a:r>
            <a:r>
              <a:rPr lang="fr-FR" dirty="0" err="1"/>
              <a:t>Cryptographic</a:t>
            </a:r>
            <a:r>
              <a:rPr lang="fr-FR" dirty="0"/>
              <a:t> Key (+ </a:t>
            </a:r>
            <a:r>
              <a:rPr lang="fr-FR" dirty="0" err="1"/>
              <a:t>cpu</a:t>
            </a:r>
            <a:r>
              <a:rPr lang="fr-FR" dirty="0"/>
              <a:t>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D9449C-E37D-1E36-43D3-B0E4793A060D}"/>
              </a:ext>
            </a:extLst>
          </p:cNvPr>
          <p:cNvSpPr txBox="1"/>
          <p:nvPr/>
        </p:nvSpPr>
        <p:spPr>
          <a:xfrm>
            <a:off x="2630712" y="2001856"/>
            <a:ext cx="7917104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The </a:t>
            </a:r>
            <a:r>
              <a:rPr lang="fr-FR" dirty="0" err="1"/>
              <a:t>private</a:t>
            </a:r>
            <a:r>
              <a:rPr lang="fr-FR" dirty="0"/>
              <a:t> Key can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deployed</a:t>
            </a:r>
            <a:r>
              <a:rPr lang="fr-FR" dirty="0"/>
              <a:t> as a </a:t>
            </a:r>
            <a:r>
              <a:rPr lang="fr-FR" dirty="0" err="1"/>
              <a:t>secured</a:t>
            </a:r>
            <a:r>
              <a:rPr lang="fr-FR" dirty="0"/>
              <a:t> configuration file</a:t>
            </a:r>
          </a:p>
          <a:p>
            <a:r>
              <a:rPr lang="fr-FR" dirty="0"/>
              <a:t>OR </a:t>
            </a:r>
            <a:r>
              <a:rPr lang="fr-FR" dirty="0" err="1"/>
              <a:t>distributed</a:t>
            </a:r>
            <a:r>
              <a:rPr lang="fr-FR" dirty="0"/>
              <a:t> in a </a:t>
            </a:r>
            <a:r>
              <a:rPr lang="fr-FR" dirty="0" err="1"/>
              <a:t>secured</a:t>
            </a:r>
            <a:r>
              <a:rPr lang="fr-FR" dirty="0"/>
              <a:t> cluster over Https</a:t>
            </a:r>
          </a:p>
          <a:p>
            <a:r>
              <a:rPr lang="fr-FR" dirty="0"/>
              <a:t>   (</a:t>
            </a:r>
            <a:r>
              <a:rPr lang="fr-FR" dirty="0" err="1"/>
              <a:t>chicken</a:t>
            </a:r>
            <a:r>
              <a:rPr lang="fr-FR" dirty="0"/>
              <a:t> and </a:t>
            </a:r>
            <a:r>
              <a:rPr lang="fr-FR" dirty="0" err="1"/>
              <a:t>egg</a:t>
            </a:r>
            <a:r>
              <a:rPr lang="fr-FR" dirty="0"/>
              <a:t> pb: </a:t>
            </a:r>
            <a:r>
              <a:rPr lang="fr-FR" dirty="0" err="1"/>
              <a:t>need</a:t>
            </a:r>
            <a:r>
              <a:rPr lang="fr-FR" dirty="0"/>
              <a:t> </a:t>
            </a:r>
            <a:r>
              <a:rPr lang="fr-FR" dirty="0" err="1"/>
              <a:t>another</a:t>
            </a:r>
            <a:r>
              <a:rPr lang="fr-FR" dirty="0"/>
              <a:t> secret to </a:t>
            </a:r>
            <a:r>
              <a:rPr lang="fr-FR" dirty="0" err="1"/>
              <a:t>ensure</a:t>
            </a:r>
            <a:r>
              <a:rPr lang="fr-FR" dirty="0"/>
              <a:t> trust)</a:t>
            </a:r>
          </a:p>
          <a:p>
            <a:endParaRPr lang="fr-FR" dirty="0"/>
          </a:p>
          <a:p>
            <a:r>
              <a:rPr lang="fr-FR" dirty="0"/>
              <a:t>For JWT, the server </a:t>
            </a:r>
            <a:r>
              <a:rPr lang="fr-FR" dirty="0" err="1"/>
              <a:t>is</a:t>
            </a:r>
            <a:r>
              <a:rPr lang="fr-FR" dirty="0"/>
              <a:t> "STATELESS"  :  </a:t>
            </a:r>
            <a:r>
              <a:rPr lang="fr-FR" dirty="0" err="1"/>
              <a:t>need</a:t>
            </a:r>
            <a:r>
              <a:rPr lang="fr-FR" dirty="0"/>
              <a:t> not </a:t>
            </a:r>
            <a:r>
              <a:rPr lang="fr-FR" dirty="0" err="1"/>
              <a:t>saving</a:t>
            </a:r>
            <a:r>
              <a:rPr lang="fr-FR" dirty="0"/>
              <a:t> </a:t>
            </a:r>
            <a:r>
              <a:rPr lang="fr-FR" dirty="0" err="1"/>
              <a:t>anything</a:t>
            </a:r>
            <a:r>
              <a:rPr lang="fr-FR" dirty="0"/>
              <a:t> in </a:t>
            </a:r>
            <a:r>
              <a:rPr lang="fr-FR" dirty="0" err="1"/>
              <a:t>Database</a:t>
            </a:r>
            <a:endParaRPr lang="fr-FR" dirty="0"/>
          </a:p>
          <a:p>
            <a:r>
              <a:rPr lang="fr-FR" dirty="0"/>
              <a:t>For checking </a:t>
            </a:r>
            <a:r>
              <a:rPr lang="fr-FR" dirty="0" err="1"/>
              <a:t>Passwords</a:t>
            </a:r>
            <a:r>
              <a:rPr lang="fr-FR" dirty="0"/>
              <a:t>, servers </a:t>
            </a:r>
            <a:r>
              <a:rPr lang="fr-FR" dirty="0" err="1"/>
              <a:t>still</a:t>
            </a:r>
            <a:r>
              <a:rPr lang="fr-FR" dirty="0"/>
              <a:t> </a:t>
            </a:r>
            <a:r>
              <a:rPr lang="fr-FR" dirty="0" err="1"/>
              <a:t>need</a:t>
            </a:r>
            <a:r>
              <a:rPr lang="fr-FR" dirty="0"/>
              <a:t> to </a:t>
            </a:r>
            <a:r>
              <a:rPr lang="fr-FR" dirty="0" err="1"/>
              <a:t>connect</a:t>
            </a:r>
            <a:r>
              <a:rPr lang="fr-FR" dirty="0"/>
              <a:t> to a LDAP </a:t>
            </a:r>
            <a:r>
              <a:rPr lang="fr-FR" dirty="0" err="1"/>
              <a:t>realm</a:t>
            </a:r>
            <a:r>
              <a:rPr lang="fr-FR" dirty="0"/>
              <a:t>, or </a:t>
            </a:r>
            <a:r>
              <a:rPr lang="fr-FR" dirty="0" err="1"/>
              <a:t>Database</a:t>
            </a:r>
            <a:endParaRPr lang="fr-FR" dirty="0"/>
          </a:p>
          <a:p>
            <a:endParaRPr lang="fr-FR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C19AEF5-FB13-2BFC-BA04-C5B5510E2A9C}"/>
              </a:ext>
            </a:extLst>
          </p:cNvPr>
          <p:cNvSpPr/>
          <p:nvPr/>
        </p:nvSpPr>
        <p:spPr>
          <a:xfrm>
            <a:off x="4310742" y="4673599"/>
            <a:ext cx="682171" cy="51767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5EE0641-0900-87CA-2937-6AA34CF39AC7}"/>
              </a:ext>
            </a:extLst>
          </p:cNvPr>
          <p:cNvSpPr txBox="1"/>
          <p:nvPr/>
        </p:nvSpPr>
        <p:spPr>
          <a:xfrm>
            <a:off x="3577034" y="4198563"/>
            <a:ext cx="25511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Cluster of </a:t>
            </a:r>
            <a:r>
              <a:rPr lang="fr-FR" dirty="0" err="1"/>
              <a:t>Signing</a:t>
            </a:r>
            <a:r>
              <a:rPr lang="fr-FR" dirty="0"/>
              <a:t> Servers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179DFE6-E65A-96DE-4279-3FB075939138}"/>
              </a:ext>
            </a:extLst>
          </p:cNvPr>
          <p:cNvSpPr/>
          <p:nvPr/>
        </p:nvSpPr>
        <p:spPr>
          <a:xfrm>
            <a:off x="4535084" y="5260115"/>
            <a:ext cx="682171" cy="51767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3787673-263D-797D-13D6-B7F4A1A8E0F6}"/>
              </a:ext>
            </a:extLst>
          </p:cNvPr>
          <p:cNvSpPr/>
          <p:nvPr/>
        </p:nvSpPr>
        <p:spPr>
          <a:xfrm>
            <a:off x="4794789" y="5862807"/>
            <a:ext cx="682171" cy="51767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E2BCC8C1-903E-454A-74C6-C99A3BA7E1CA}"/>
              </a:ext>
            </a:extLst>
          </p:cNvPr>
          <p:cNvSpPr/>
          <p:nvPr/>
        </p:nvSpPr>
        <p:spPr>
          <a:xfrm>
            <a:off x="1211360" y="5216141"/>
            <a:ext cx="1465943" cy="28150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C6DF9A9-1AE4-5B13-085B-D63D20A78BE2}"/>
              </a:ext>
            </a:extLst>
          </p:cNvPr>
          <p:cNvSpPr txBox="1"/>
          <p:nvPr/>
        </p:nvSpPr>
        <p:spPr>
          <a:xfrm>
            <a:off x="386203" y="4555744"/>
            <a:ext cx="21875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authenticate</a:t>
            </a:r>
            <a:r>
              <a:rPr lang="fr-FR" dirty="0"/>
              <a:t> </a:t>
            </a:r>
            <a:r>
              <a:rPr lang="fr-FR" dirty="0" err="1"/>
              <a:t>Request</a:t>
            </a:r>
            <a:endParaRPr lang="fr-FR" dirty="0"/>
          </a:p>
          <a:p>
            <a:r>
              <a:rPr lang="fr-FR" dirty="0"/>
              <a:t> (</a:t>
            </a:r>
            <a:r>
              <a:rPr lang="fr-FR" dirty="0" err="1"/>
              <a:t>user,password</a:t>
            </a:r>
            <a:r>
              <a:rPr lang="fr-FR" dirty="0"/>
              <a:t>)</a:t>
            </a:r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19D032AC-1A1C-82D9-73C4-C2D530FC562D}"/>
              </a:ext>
            </a:extLst>
          </p:cNvPr>
          <p:cNvSpPr/>
          <p:nvPr/>
        </p:nvSpPr>
        <p:spPr>
          <a:xfrm flipH="1">
            <a:off x="2065283" y="5620769"/>
            <a:ext cx="573315" cy="28150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79A0938-17CA-2812-007E-BC9842D54696}"/>
              </a:ext>
            </a:extLst>
          </p:cNvPr>
          <p:cNvSpPr txBox="1"/>
          <p:nvPr/>
        </p:nvSpPr>
        <p:spPr>
          <a:xfrm>
            <a:off x="662047" y="5840731"/>
            <a:ext cx="1787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signed</a:t>
            </a:r>
            <a:r>
              <a:rPr lang="fr-FR" dirty="0"/>
              <a:t> JWT/</a:t>
            </a:r>
            <a:r>
              <a:rPr lang="fr-FR" dirty="0" err="1"/>
              <a:t>Error</a:t>
            </a:r>
            <a:endParaRPr lang="fr-FR" dirty="0"/>
          </a:p>
        </p:txBody>
      </p:sp>
      <p:sp>
        <p:nvSpPr>
          <p:cNvPr id="25" name="Cloud 24">
            <a:extLst>
              <a:ext uri="{FF2B5EF4-FFF2-40B4-BE49-F238E27FC236}">
                <a16:creationId xmlns:a16="http://schemas.microsoft.com/office/drawing/2014/main" id="{6F78C5F6-A7D8-7502-925B-BAF06C2716FE}"/>
              </a:ext>
            </a:extLst>
          </p:cNvPr>
          <p:cNvSpPr/>
          <p:nvPr/>
        </p:nvSpPr>
        <p:spPr>
          <a:xfrm>
            <a:off x="8007046" y="5017334"/>
            <a:ext cx="1898955" cy="1104311"/>
          </a:xfrm>
          <a:prstGeom prst="cloud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Cylinder 25">
            <a:extLst>
              <a:ext uri="{FF2B5EF4-FFF2-40B4-BE49-F238E27FC236}">
                <a16:creationId xmlns:a16="http://schemas.microsoft.com/office/drawing/2014/main" id="{DC91D002-E94E-821B-4828-2BC2E005905A}"/>
              </a:ext>
            </a:extLst>
          </p:cNvPr>
          <p:cNvSpPr/>
          <p:nvPr/>
        </p:nvSpPr>
        <p:spPr>
          <a:xfrm>
            <a:off x="8505274" y="5245938"/>
            <a:ext cx="841828" cy="566802"/>
          </a:xfrm>
          <a:prstGeom prst="ca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4BEFA1B8-8000-97ED-8C64-A5CF9920AE4A}"/>
              </a:ext>
            </a:extLst>
          </p:cNvPr>
          <p:cNvSpPr/>
          <p:nvPr/>
        </p:nvSpPr>
        <p:spPr>
          <a:xfrm>
            <a:off x="6165748" y="5284951"/>
            <a:ext cx="1465943" cy="28150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D81BB80-5679-0A5E-569D-4912F54C239E}"/>
              </a:ext>
            </a:extLst>
          </p:cNvPr>
          <p:cNvSpPr txBox="1"/>
          <p:nvPr/>
        </p:nvSpPr>
        <p:spPr>
          <a:xfrm>
            <a:off x="6100132" y="4940630"/>
            <a:ext cx="20277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password</a:t>
            </a:r>
            <a:r>
              <a:rPr lang="fr-FR" dirty="0"/>
              <a:t> challenge</a:t>
            </a:r>
          </a:p>
        </p:txBody>
      </p:sp>
      <p:sp>
        <p:nvSpPr>
          <p:cNvPr id="29" name="Arrow: Right 28">
            <a:extLst>
              <a:ext uri="{FF2B5EF4-FFF2-40B4-BE49-F238E27FC236}">
                <a16:creationId xmlns:a16="http://schemas.microsoft.com/office/drawing/2014/main" id="{1940FB23-AE7E-4B4D-B8C8-0B74D3DE7ADA}"/>
              </a:ext>
            </a:extLst>
          </p:cNvPr>
          <p:cNvSpPr/>
          <p:nvPr/>
        </p:nvSpPr>
        <p:spPr>
          <a:xfrm flipH="1">
            <a:off x="7056126" y="5661725"/>
            <a:ext cx="573315" cy="28150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8633964-6BDB-97D6-E434-FA3C6CC5E0A1}"/>
              </a:ext>
            </a:extLst>
          </p:cNvPr>
          <p:cNvSpPr txBox="1"/>
          <p:nvPr/>
        </p:nvSpPr>
        <p:spPr>
          <a:xfrm>
            <a:off x="6602155" y="5984613"/>
            <a:ext cx="18020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ok/</a:t>
            </a:r>
            <a:r>
              <a:rPr lang="fr-FR" dirty="0" err="1"/>
              <a:t>bad</a:t>
            </a:r>
            <a:r>
              <a:rPr lang="fr-FR" dirty="0"/>
              <a:t> </a:t>
            </a:r>
            <a:r>
              <a:rPr lang="fr-FR" dirty="0" err="1"/>
              <a:t>password</a:t>
            </a:r>
            <a:endParaRPr lang="fr-FR" dirty="0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F76B8F69-1F13-642E-63A0-47010784A0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2142" y="4723237"/>
            <a:ext cx="519413" cy="359137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85FBEF9A-2F2F-2E93-3BA3-DD2C0E4D6D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6462" y="5330442"/>
            <a:ext cx="519413" cy="35913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F6E01FB0-DE5D-1D89-1FF1-3FBB1DC0D4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4135" y="5942076"/>
            <a:ext cx="519413" cy="359137"/>
          </a:xfrm>
          <a:prstGeom prst="rect">
            <a:avLst/>
          </a:prstGeom>
        </p:spPr>
      </p:pic>
      <p:sp>
        <p:nvSpPr>
          <p:cNvPr id="34" name="Arrow: Right 33">
            <a:extLst>
              <a:ext uri="{FF2B5EF4-FFF2-40B4-BE49-F238E27FC236}">
                <a16:creationId xmlns:a16="http://schemas.microsoft.com/office/drawing/2014/main" id="{0F61860E-8589-A9E1-6737-C742C7CD1AF7}"/>
              </a:ext>
            </a:extLst>
          </p:cNvPr>
          <p:cNvSpPr/>
          <p:nvPr/>
        </p:nvSpPr>
        <p:spPr>
          <a:xfrm rot="19260032">
            <a:off x="3138150" y="5261549"/>
            <a:ext cx="541332" cy="24251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5" name="Arrow: Right 34">
            <a:extLst>
              <a:ext uri="{FF2B5EF4-FFF2-40B4-BE49-F238E27FC236}">
                <a16:creationId xmlns:a16="http://schemas.microsoft.com/office/drawing/2014/main" id="{ABF00232-2FC4-09BF-9772-4C833AF946DE}"/>
              </a:ext>
            </a:extLst>
          </p:cNvPr>
          <p:cNvSpPr/>
          <p:nvPr/>
        </p:nvSpPr>
        <p:spPr>
          <a:xfrm rot="2665686">
            <a:off x="3138150" y="5590955"/>
            <a:ext cx="541332" cy="24251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" name="Arrow: Right 35">
            <a:extLst>
              <a:ext uri="{FF2B5EF4-FFF2-40B4-BE49-F238E27FC236}">
                <a16:creationId xmlns:a16="http://schemas.microsoft.com/office/drawing/2014/main" id="{6E6D846A-FE6E-FD81-C9A9-B4D8A8B77AC2}"/>
              </a:ext>
            </a:extLst>
          </p:cNvPr>
          <p:cNvSpPr/>
          <p:nvPr/>
        </p:nvSpPr>
        <p:spPr>
          <a:xfrm>
            <a:off x="3201656" y="5436149"/>
            <a:ext cx="541332" cy="24251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6A5680A-0DB4-A72D-D75A-62CDEDDB9E1E}"/>
              </a:ext>
            </a:extLst>
          </p:cNvPr>
          <p:cNvSpPr txBox="1"/>
          <p:nvPr/>
        </p:nvSpPr>
        <p:spPr>
          <a:xfrm>
            <a:off x="2849025" y="5995310"/>
            <a:ext cx="14267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LoadBalance</a:t>
            </a:r>
            <a:endParaRPr lang="fr-FR" dirty="0"/>
          </a:p>
          <a:p>
            <a:r>
              <a:rPr lang="fr-FR" dirty="0"/>
              <a:t>to </a:t>
            </a:r>
            <a:r>
              <a:rPr lang="fr-FR" dirty="0" err="1"/>
              <a:t>Any</a:t>
            </a:r>
            <a:r>
              <a:rPr lang="fr-FR" dirty="0"/>
              <a:t> server</a:t>
            </a:r>
          </a:p>
        </p:txBody>
      </p:sp>
    </p:spTree>
    <p:extLst>
      <p:ext uri="{BB962C8B-B14F-4D97-AF65-F5344CB8AC3E}">
        <p14:creationId xmlns:p14="http://schemas.microsoft.com/office/powerpoint/2010/main" val="108041067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5227C3-6EF4-7D3E-874A-9E87150E3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Checking JWT  </a:t>
            </a:r>
            <a:br>
              <a:rPr lang="fr-FR" dirty="0"/>
            </a:br>
            <a:r>
              <a:rPr lang="fr-FR" dirty="0"/>
              <a:t>= </a:t>
            </a:r>
            <a:r>
              <a:rPr lang="fr-FR" dirty="0" err="1"/>
              <a:t>need</a:t>
            </a:r>
            <a:r>
              <a:rPr lang="fr-FR" dirty="0"/>
              <a:t> </a:t>
            </a:r>
            <a:r>
              <a:rPr lang="fr-FR" dirty="0" err="1"/>
              <a:t>only</a:t>
            </a:r>
            <a:r>
              <a:rPr lang="fr-FR" dirty="0"/>
              <a:t> Public </a:t>
            </a:r>
            <a:r>
              <a:rPr lang="fr-FR" dirty="0" err="1"/>
              <a:t>Cryptographic</a:t>
            </a:r>
            <a:r>
              <a:rPr lang="fr-FR" dirty="0"/>
              <a:t> Key (+ </a:t>
            </a:r>
            <a:r>
              <a:rPr lang="fr-FR" dirty="0" err="1"/>
              <a:t>cpu</a:t>
            </a:r>
            <a:r>
              <a:rPr lang="fr-FR" dirty="0"/>
              <a:t>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6518ABE-85C4-43EB-08BA-747B546089A2}"/>
              </a:ext>
            </a:extLst>
          </p:cNvPr>
          <p:cNvSpPr txBox="1"/>
          <p:nvPr/>
        </p:nvSpPr>
        <p:spPr>
          <a:xfrm>
            <a:off x="3479121" y="2130911"/>
            <a:ext cx="522681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The </a:t>
            </a:r>
            <a:r>
              <a:rPr lang="fr-FR" dirty="0" err="1"/>
              <a:t>WebApp</a:t>
            </a:r>
            <a:r>
              <a:rPr lang="fr-FR" dirty="0"/>
              <a:t> servers are "STATELESS"</a:t>
            </a:r>
          </a:p>
          <a:p>
            <a:r>
              <a:rPr lang="fr-FR" dirty="0"/>
              <a:t>The public Key can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distributed</a:t>
            </a:r>
            <a:r>
              <a:rPr lang="fr-FR" dirty="0"/>
              <a:t> / </a:t>
            </a:r>
            <a:r>
              <a:rPr lang="fr-FR" dirty="0" err="1"/>
              <a:t>broadcasted</a:t>
            </a:r>
            <a:r>
              <a:rPr lang="fr-FR" dirty="0"/>
              <a:t> </a:t>
            </a:r>
            <a:r>
              <a:rPr lang="fr-FR" dirty="0" err="1"/>
              <a:t>easily</a:t>
            </a:r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9949BBF-0067-7212-7934-2534E17C1628}"/>
              </a:ext>
            </a:extLst>
          </p:cNvPr>
          <p:cNvSpPr/>
          <p:nvPr/>
        </p:nvSpPr>
        <p:spPr>
          <a:xfrm>
            <a:off x="1616288" y="2983067"/>
            <a:ext cx="682171" cy="51767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964AFF29-CF9A-C8A5-E248-D658D175AA3B}"/>
              </a:ext>
            </a:extLst>
          </p:cNvPr>
          <p:cNvSpPr/>
          <p:nvPr/>
        </p:nvSpPr>
        <p:spPr>
          <a:xfrm>
            <a:off x="530138" y="2983067"/>
            <a:ext cx="909560" cy="28150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04E65FB9-2C18-FF49-3712-E07A868D6F77}"/>
              </a:ext>
            </a:extLst>
          </p:cNvPr>
          <p:cNvSpPr/>
          <p:nvPr/>
        </p:nvSpPr>
        <p:spPr>
          <a:xfrm flipH="1">
            <a:off x="832516" y="3248407"/>
            <a:ext cx="573315" cy="28150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5E4B12D-2505-B351-0B24-5274A84D261F}"/>
              </a:ext>
            </a:extLst>
          </p:cNvPr>
          <p:cNvSpPr/>
          <p:nvPr/>
        </p:nvSpPr>
        <p:spPr>
          <a:xfrm>
            <a:off x="5491842" y="4673599"/>
            <a:ext cx="682171" cy="51767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88B671C-35CC-9DE8-4E23-6B416A2CCC06}"/>
              </a:ext>
            </a:extLst>
          </p:cNvPr>
          <p:cNvSpPr txBox="1"/>
          <p:nvPr/>
        </p:nvSpPr>
        <p:spPr>
          <a:xfrm>
            <a:off x="5212449" y="4172760"/>
            <a:ext cx="3966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Cluster of </a:t>
            </a:r>
            <a:r>
              <a:rPr lang="fr-FR" dirty="0" err="1"/>
              <a:t>WebApp</a:t>
            </a:r>
            <a:r>
              <a:rPr lang="fr-FR" dirty="0"/>
              <a:t> Servers  (not </a:t>
            </a:r>
            <a:r>
              <a:rPr lang="fr-FR" dirty="0" err="1"/>
              <a:t>signing</a:t>
            </a:r>
            <a:r>
              <a:rPr lang="fr-FR" dirty="0"/>
              <a:t>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E8CB909-96CB-22AF-BF79-E76F560FB48B}"/>
              </a:ext>
            </a:extLst>
          </p:cNvPr>
          <p:cNvSpPr/>
          <p:nvPr/>
        </p:nvSpPr>
        <p:spPr>
          <a:xfrm>
            <a:off x="5832927" y="5289059"/>
            <a:ext cx="682171" cy="51767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BD66278-A880-F0F8-9891-04CE02DD1FB9}"/>
              </a:ext>
            </a:extLst>
          </p:cNvPr>
          <p:cNvSpPr/>
          <p:nvPr/>
        </p:nvSpPr>
        <p:spPr>
          <a:xfrm>
            <a:off x="6215641" y="5904519"/>
            <a:ext cx="682171" cy="51767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5F2E276E-7726-BCC4-3ABC-DB309C6736C9}"/>
              </a:ext>
            </a:extLst>
          </p:cNvPr>
          <p:cNvSpPr/>
          <p:nvPr/>
        </p:nvSpPr>
        <p:spPr>
          <a:xfrm>
            <a:off x="2783111" y="5289059"/>
            <a:ext cx="1465943" cy="28150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A9F3D54C-6490-51B3-0385-2B55659C9E5A}"/>
              </a:ext>
            </a:extLst>
          </p:cNvPr>
          <p:cNvSpPr/>
          <p:nvPr/>
        </p:nvSpPr>
        <p:spPr>
          <a:xfrm flipH="1">
            <a:off x="3640219" y="5574112"/>
            <a:ext cx="573315" cy="28150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97A77643-8EC9-5361-17DD-481AF445125C}"/>
              </a:ext>
            </a:extLst>
          </p:cNvPr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5876553" y="3048489"/>
            <a:ext cx="519205" cy="354746"/>
          </a:xfrm>
          <a:prstGeom prst="rect">
            <a:avLst/>
          </a:prstGeom>
          <a:noFill/>
          <a:ln>
            <a:noFill/>
          </a:ln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CE310CE5-F009-ED87-033C-0B5F8D5CF2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8637" y="3054937"/>
            <a:ext cx="519413" cy="359137"/>
          </a:xfrm>
          <a:prstGeom prst="rect">
            <a:avLst/>
          </a:prstGeom>
        </p:spPr>
      </p:pic>
      <p:sp>
        <p:nvSpPr>
          <p:cNvPr id="53" name="Arrow: Right 52">
            <a:extLst>
              <a:ext uri="{FF2B5EF4-FFF2-40B4-BE49-F238E27FC236}">
                <a16:creationId xmlns:a16="http://schemas.microsoft.com/office/drawing/2014/main" id="{86ED9C5B-A622-FCC0-9936-B388D1F562B9}"/>
              </a:ext>
            </a:extLst>
          </p:cNvPr>
          <p:cNvSpPr/>
          <p:nvPr/>
        </p:nvSpPr>
        <p:spPr>
          <a:xfrm rot="3582597">
            <a:off x="6100537" y="3725083"/>
            <a:ext cx="545195" cy="25222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4" name="Arrow: Right 53">
            <a:extLst>
              <a:ext uri="{FF2B5EF4-FFF2-40B4-BE49-F238E27FC236}">
                <a16:creationId xmlns:a16="http://schemas.microsoft.com/office/drawing/2014/main" id="{A228972F-38C0-A37B-633C-916A10F5DC08}"/>
              </a:ext>
            </a:extLst>
          </p:cNvPr>
          <p:cNvSpPr/>
          <p:nvPr/>
        </p:nvSpPr>
        <p:spPr>
          <a:xfrm rot="5876538">
            <a:off x="5854148" y="3741616"/>
            <a:ext cx="545195" cy="25222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5" name="Arrow: Right 54">
            <a:extLst>
              <a:ext uri="{FF2B5EF4-FFF2-40B4-BE49-F238E27FC236}">
                <a16:creationId xmlns:a16="http://schemas.microsoft.com/office/drawing/2014/main" id="{331CEF71-0481-0497-E200-6365A075DE84}"/>
              </a:ext>
            </a:extLst>
          </p:cNvPr>
          <p:cNvSpPr/>
          <p:nvPr/>
        </p:nvSpPr>
        <p:spPr>
          <a:xfrm rot="7233904">
            <a:off x="5659195" y="3702652"/>
            <a:ext cx="545195" cy="25222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BD5AE7C0-8001-6729-B939-D773123F5351}"/>
              </a:ext>
            </a:extLst>
          </p:cNvPr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5573324" y="4749550"/>
            <a:ext cx="519205" cy="354746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ACF540C8-790B-FA1C-4B4C-D3A09B0C41CD}"/>
              </a:ext>
            </a:extLst>
          </p:cNvPr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5914409" y="5367906"/>
            <a:ext cx="519205" cy="354746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DD682583-D00F-7F99-C6AC-152AE6455153}"/>
              </a:ext>
            </a:extLst>
          </p:cNvPr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6297123" y="5959688"/>
            <a:ext cx="519205" cy="354746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Arrow: Right 58">
            <a:extLst>
              <a:ext uri="{FF2B5EF4-FFF2-40B4-BE49-F238E27FC236}">
                <a16:creationId xmlns:a16="http://schemas.microsoft.com/office/drawing/2014/main" id="{7EF026CB-20FC-467C-F05D-148E2A6081E3}"/>
              </a:ext>
            </a:extLst>
          </p:cNvPr>
          <p:cNvSpPr/>
          <p:nvPr/>
        </p:nvSpPr>
        <p:spPr>
          <a:xfrm rot="19260032">
            <a:off x="4634507" y="5219434"/>
            <a:ext cx="541332" cy="24251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0" name="Arrow: Right 59">
            <a:extLst>
              <a:ext uri="{FF2B5EF4-FFF2-40B4-BE49-F238E27FC236}">
                <a16:creationId xmlns:a16="http://schemas.microsoft.com/office/drawing/2014/main" id="{84705B3C-EA36-E188-40EC-542A2F680ADE}"/>
              </a:ext>
            </a:extLst>
          </p:cNvPr>
          <p:cNvSpPr/>
          <p:nvPr/>
        </p:nvSpPr>
        <p:spPr>
          <a:xfrm rot="2665686">
            <a:off x="4634507" y="5548840"/>
            <a:ext cx="541332" cy="24251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1" name="Arrow: Right 60">
            <a:extLst>
              <a:ext uri="{FF2B5EF4-FFF2-40B4-BE49-F238E27FC236}">
                <a16:creationId xmlns:a16="http://schemas.microsoft.com/office/drawing/2014/main" id="{0BBDCDA7-700F-3A6A-388C-2887683CA952}"/>
              </a:ext>
            </a:extLst>
          </p:cNvPr>
          <p:cNvSpPr/>
          <p:nvPr/>
        </p:nvSpPr>
        <p:spPr>
          <a:xfrm>
            <a:off x="4698013" y="5394034"/>
            <a:ext cx="541332" cy="24251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A380DCB-E0A4-04D1-5B81-3A1809E2203D}"/>
              </a:ext>
            </a:extLst>
          </p:cNvPr>
          <p:cNvSpPr txBox="1"/>
          <p:nvPr/>
        </p:nvSpPr>
        <p:spPr>
          <a:xfrm>
            <a:off x="4345382" y="5953195"/>
            <a:ext cx="1420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LoadBalance</a:t>
            </a:r>
            <a:endParaRPr lang="fr-FR" dirty="0"/>
          </a:p>
          <a:p>
            <a:r>
              <a:rPr lang="fr-FR" dirty="0"/>
              <a:t>to </a:t>
            </a:r>
            <a:r>
              <a:rPr lang="fr-FR" dirty="0" err="1"/>
              <a:t>any</a:t>
            </a:r>
            <a:r>
              <a:rPr lang="fr-FR" dirty="0"/>
              <a:t> Server</a:t>
            </a:r>
          </a:p>
        </p:txBody>
      </p:sp>
      <p:sp>
        <p:nvSpPr>
          <p:cNvPr id="63" name="Arrow: Right 62">
            <a:extLst>
              <a:ext uri="{FF2B5EF4-FFF2-40B4-BE49-F238E27FC236}">
                <a16:creationId xmlns:a16="http://schemas.microsoft.com/office/drawing/2014/main" id="{D48E2F0C-726F-A28D-5F90-9139C5D21C71}"/>
              </a:ext>
            </a:extLst>
          </p:cNvPr>
          <p:cNvSpPr/>
          <p:nvPr/>
        </p:nvSpPr>
        <p:spPr>
          <a:xfrm>
            <a:off x="6297123" y="4739469"/>
            <a:ext cx="519205" cy="18813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72" name="Arrow: Right 3071">
            <a:extLst>
              <a:ext uri="{FF2B5EF4-FFF2-40B4-BE49-F238E27FC236}">
                <a16:creationId xmlns:a16="http://schemas.microsoft.com/office/drawing/2014/main" id="{350D461F-796D-908E-3B44-A6B14EFBC2FE}"/>
              </a:ext>
            </a:extLst>
          </p:cNvPr>
          <p:cNvSpPr/>
          <p:nvPr/>
        </p:nvSpPr>
        <p:spPr>
          <a:xfrm>
            <a:off x="6645474" y="5410311"/>
            <a:ext cx="519205" cy="18813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73" name="Arrow: Right 3072">
            <a:extLst>
              <a:ext uri="{FF2B5EF4-FFF2-40B4-BE49-F238E27FC236}">
                <a16:creationId xmlns:a16="http://schemas.microsoft.com/office/drawing/2014/main" id="{76107C86-7542-7D21-E941-D1D84A2646C6}"/>
              </a:ext>
            </a:extLst>
          </p:cNvPr>
          <p:cNvSpPr/>
          <p:nvPr/>
        </p:nvSpPr>
        <p:spPr>
          <a:xfrm>
            <a:off x="6979294" y="6069291"/>
            <a:ext cx="519205" cy="18813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75" name="TextBox 3074">
            <a:extLst>
              <a:ext uri="{FF2B5EF4-FFF2-40B4-BE49-F238E27FC236}">
                <a16:creationId xmlns:a16="http://schemas.microsoft.com/office/drawing/2014/main" id="{40523482-E028-D3EA-7069-3E5452F1E1EB}"/>
              </a:ext>
            </a:extLst>
          </p:cNvPr>
          <p:cNvSpPr txBox="1"/>
          <p:nvPr/>
        </p:nvSpPr>
        <p:spPr>
          <a:xfrm>
            <a:off x="864957" y="2372671"/>
            <a:ext cx="19181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Servers for </a:t>
            </a:r>
            <a:r>
              <a:rPr lang="fr-FR" dirty="0" err="1"/>
              <a:t>Signing</a:t>
            </a:r>
            <a:endParaRPr lang="fr-FR" dirty="0"/>
          </a:p>
          <a:p>
            <a:r>
              <a:rPr lang="fr-FR" dirty="0"/>
              <a:t> != </a:t>
            </a:r>
            <a:r>
              <a:rPr lang="fr-FR" dirty="0" err="1"/>
              <a:t>WebApp</a:t>
            </a:r>
            <a:endParaRPr lang="fr-FR" dirty="0"/>
          </a:p>
        </p:txBody>
      </p:sp>
      <p:sp>
        <p:nvSpPr>
          <p:cNvPr id="3077" name="Rectangle 3076">
            <a:extLst>
              <a:ext uri="{FF2B5EF4-FFF2-40B4-BE49-F238E27FC236}">
                <a16:creationId xmlns:a16="http://schemas.microsoft.com/office/drawing/2014/main" id="{F89DD797-AE35-4F68-7072-97585F2BE3B8}"/>
              </a:ext>
            </a:extLst>
          </p:cNvPr>
          <p:cNvSpPr/>
          <p:nvPr/>
        </p:nvSpPr>
        <p:spPr>
          <a:xfrm>
            <a:off x="1131636" y="4667599"/>
            <a:ext cx="1076414" cy="51767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079" name="Picture 3078">
            <a:extLst>
              <a:ext uri="{FF2B5EF4-FFF2-40B4-BE49-F238E27FC236}">
                <a16:creationId xmlns:a16="http://schemas.microsoft.com/office/drawing/2014/main" id="{11DE2543-F75B-F927-1B09-868D54B2BB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3985" y="4739469"/>
            <a:ext cx="519413" cy="359137"/>
          </a:xfrm>
          <a:prstGeom prst="rect">
            <a:avLst/>
          </a:prstGeom>
        </p:spPr>
      </p:pic>
      <p:sp>
        <p:nvSpPr>
          <p:cNvPr id="3081" name="TextBox 3080">
            <a:extLst>
              <a:ext uri="{FF2B5EF4-FFF2-40B4-BE49-F238E27FC236}">
                <a16:creationId xmlns:a16="http://schemas.microsoft.com/office/drawing/2014/main" id="{5AE275C5-003C-D701-CEFC-EBD797FEDD0B}"/>
              </a:ext>
            </a:extLst>
          </p:cNvPr>
          <p:cNvSpPr txBox="1"/>
          <p:nvPr/>
        </p:nvSpPr>
        <p:spPr>
          <a:xfrm>
            <a:off x="530138" y="3985333"/>
            <a:ext cx="21063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Both</a:t>
            </a:r>
            <a:r>
              <a:rPr lang="fr-FR" dirty="0"/>
              <a:t> </a:t>
            </a:r>
            <a:r>
              <a:rPr lang="fr-FR" dirty="0" err="1"/>
              <a:t>roles</a:t>
            </a:r>
            <a:r>
              <a:rPr lang="fr-FR" dirty="0"/>
              <a:t>: </a:t>
            </a:r>
            <a:r>
              <a:rPr lang="fr-FR" dirty="0" err="1"/>
              <a:t>WebApp</a:t>
            </a:r>
            <a:endParaRPr lang="fr-FR" dirty="0"/>
          </a:p>
          <a:p>
            <a:r>
              <a:rPr lang="fr-FR" dirty="0"/>
              <a:t> + capable of </a:t>
            </a:r>
            <a:r>
              <a:rPr lang="fr-FR" dirty="0" err="1"/>
              <a:t>Signing</a:t>
            </a:r>
            <a:endParaRPr lang="fr-FR" dirty="0"/>
          </a:p>
        </p:txBody>
      </p:sp>
      <p:pic>
        <p:nvPicPr>
          <p:cNvPr id="3083" name="Picture 3082">
            <a:extLst>
              <a:ext uri="{FF2B5EF4-FFF2-40B4-BE49-F238E27FC236}">
                <a16:creationId xmlns:a16="http://schemas.microsoft.com/office/drawing/2014/main" id="{F5B288C7-8D3A-716D-CF18-638DDB43FCCD}"/>
              </a:ext>
            </a:extLst>
          </p:cNvPr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574884" y="4700698"/>
            <a:ext cx="519205" cy="35474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42736138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0B0B6A-BC2D-5B0B-4D48-ABABAAB6E6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988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JWT .. </a:t>
            </a:r>
            <a:r>
              <a:rPr lang="fr-FR" dirty="0" err="1"/>
              <a:t>easy</a:t>
            </a:r>
            <a:r>
              <a:rPr lang="fr-FR" dirty="0"/>
              <a:t> to </a:t>
            </a:r>
            <a:r>
              <a:rPr lang="fr-FR" dirty="0" err="1"/>
              <a:t>deploy</a:t>
            </a:r>
            <a:r>
              <a:rPr lang="fr-FR" dirty="0"/>
              <a:t> </a:t>
            </a:r>
            <a:r>
              <a:rPr lang="fr-FR" dirty="0" err="1"/>
              <a:t>Stateless</a:t>
            </a:r>
            <a:r>
              <a:rPr lang="fr-FR" dirty="0"/>
              <a:t> Servers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9C15B9-B211-00FA-E2A0-3871FD3CCDB1}"/>
              </a:ext>
            </a:extLst>
          </p:cNvPr>
          <p:cNvSpPr txBox="1"/>
          <p:nvPr/>
        </p:nvSpPr>
        <p:spPr>
          <a:xfrm>
            <a:off x="1974850" y="1812320"/>
            <a:ext cx="850187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/>
              <a:t>See</a:t>
            </a:r>
            <a:r>
              <a:rPr lang="fr-FR" sz="2400" dirty="0"/>
              <a:t> Next for "HTTP Session" </a:t>
            </a:r>
            <a:r>
              <a:rPr lang="fr-FR" sz="2400" dirty="0" err="1"/>
              <a:t>using</a:t>
            </a:r>
            <a:r>
              <a:rPr lang="fr-FR" sz="2400" dirty="0"/>
              <a:t> COOKIE =&gt; </a:t>
            </a:r>
            <a:r>
              <a:rPr lang="fr-FR" sz="2400" dirty="0" err="1"/>
              <a:t>much</a:t>
            </a:r>
            <a:r>
              <a:rPr lang="fr-FR" sz="2400" dirty="0"/>
              <a:t> more </a:t>
            </a:r>
            <a:r>
              <a:rPr lang="fr-FR" sz="2400" dirty="0" err="1"/>
              <a:t>complex</a:t>
            </a:r>
            <a:endParaRPr lang="fr-FR" sz="2400" dirty="0"/>
          </a:p>
          <a:p>
            <a:endParaRPr lang="fr-FR" sz="2400" dirty="0"/>
          </a:p>
          <a:p>
            <a:r>
              <a:rPr lang="fr-FR" sz="2400" dirty="0" err="1"/>
              <a:t>need</a:t>
            </a:r>
            <a:r>
              <a:rPr lang="fr-FR" sz="2400" dirty="0"/>
              <a:t> </a:t>
            </a:r>
            <a:r>
              <a:rPr lang="fr-FR" sz="2400" dirty="0" err="1"/>
              <a:t>either</a:t>
            </a:r>
            <a:r>
              <a:rPr lang="fr-FR" sz="2400" dirty="0"/>
              <a:t> "</a:t>
            </a:r>
            <a:r>
              <a:rPr lang="fr-FR" sz="2400" dirty="0" err="1"/>
              <a:t>Database</a:t>
            </a:r>
            <a:r>
              <a:rPr lang="fr-FR" sz="2400" dirty="0"/>
              <a:t>" to store all cookies  </a:t>
            </a:r>
          </a:p>
          <a:p>
            <a:r>
              <a:rPr lang="fr-FR" sz="2400" dirty="0"/>
              <a:t>OR </a:t>
            </a:r>
            <a:r>
              <a:rPr lang="fr-FR" sz="2400" dirty="0" err="1"/>
              <a:t>LoadBalancer</a:t>
            </a:r>
            <a:r>
              <a:rPr lang="fr-FR" sz="2400" dirty="0"/>
              <a:t> </a:t>
            </a:r>
            <a:r>
              <a:rPr lang="fr-FR" sz="2400" dirty="0" err="1"/>
              <a:t>supporting</a:t>
            </a:r>
            <a:r>
              <a:rPr lang="fr-FR" sz="2400" dirty="0"/>
              <a:t> "Sessions </a:t>
            </a:r>
            <a:r>
              <a:rPr lang="fr-FR" sz="2400" dirty="0" err="1"/>
              <a:t>Stickiness</a:t>
            </a:r>
            <a:r>
              <a:rPr lang="fr-FR" sz="2400" dirty="0"/>
              <a:t>"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0CAECD4-2512-F2BE-F91D-8BF523C60F84}"/>
              </a:ext>
            </a:extLst>
          </p:cNvPr>
          <p:cNvSpPr/>
          <p:nvPr/>
        </p:nvSpPr>
        <p:spPr>
          <a:xfrm>
            <a:off x="5244192" y="3841749"/>
            <a:ext cx="682171" cy="51767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23BB623-6CB1-EDAE-DF3D-C2305FE6D33E}"/>
              </a:ext>
            </a:extLst>
          </p:cNvPr>
          <p:cNvSpPr/>
          <p:nvPr/>
        </p:nvSpPr>
        <p:spPr>
          <a:xfrm>
            <a:off x="5585277" y="4457209"/>
            <a:ext cx="682171" cy="51767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905C8EF-D052-ED21-6BDE-C113B79E403C}"/>
              </a:ext>
            </a:extLst>
          </p:cNvPr>
          <p:cNvSpPr/>
          <p:nvPr/>
        </p:nvSpPr>
        <p:spPr>
          <a:xfrm>
            <a:off x="5967991" y="5072669"/>
            <a:ext cx="682171" cy="51767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E2904DA2-621C-044B-F890-C599703A9A13}"/>
              </a:ext>
            </a:extLst>
          </p:cNvPr>
          <p:cNvSpPr/>
          <p:nvPr/>
        </p:nvSpPr>
        <p:spPr>
          <a:xfrm>
            <a:off x="2535461" y="4457209"/>
            <a:ext cx="1465943" cy="28150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AF78C347-D01E-F28A-F176-B12010906E86}"/>
              </a:ext>
            </a:extLst>
          </p:cNvPr>
          <p:cNvSpPr/>
          <p:nvPr/>
        </p:nvSpPr>
        <p:spPr>
          <a:xfrm flipH="1">
            <a:off x="3392569" y="4742262"/>
            <a:ext cx="573315" cy="28150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0F696412-65F6-30A4-5F6D-3E9545038115}"/>
              </a:ext>
            </a:extLst>
          </p:cNvPr>
          <p:cNvSpPr/>
          <p:nvPr/>
        </p:nvSpPr>
        <p:spPr>
          <a:xfrm rot="19260032">
            <a:off x="4386857" y="4387584"/>
            <a:ext cx="541332" cy="24251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CD846C82-4434-35D7-A2A9-4EBC288CA080}"/>
              </a:ext>
            </a:extLst>
          </p:cNvPr>
          <p:cNvSpPr/>
          <p:nvPr/>
        </p:nvSpPr>
        <p:spPr>
          <a:xfrm rot="2665686">
            <a:off x="4386857" y="4716990"/>
            <a:ext cx="541332" cy="24251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21253262-761C-2477-77E7-BC78C3B72BA6}"/>
              </a:ext>
            </a:extLst>
          </p:cNvPr>
          <p:cNvSpPr/>
          <p:nvPr/>
        </p:nvSpPr>
        <p:spPr>
          <a:xfrm>
            <a:off x="4450363" y="4562184"/>
            <a:ext cx="541332" cy="24251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7723CF3-8CFE-0DD3-C271-0173F20FBFC9}"/>
              </a:ext>
            </a:extLst>
          </p:cNvPr>
          <p:cNvSpPr txBox="1"/>
          <p:nvPr/>
        </p:nvSpPr>
        <p:spPr>
          <a:xfrm>
            <a:off x="4097732" y="5121345"/>
            <a:ext cx="1420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LoadBalance</a:t>
            </a:r>
            <a:endParaRPr lang="fr-FR" dirty="0"/>
          </a:p>
          <a:p>
            <a:r>
              <a:rPr lang="fr-FR" dirty="0"/>
              <a:t>to </a:t>
            </a:r>
            <a:r>
              <a:rPr lang="fr-FR" dirty="0" err="1"/>
              <a:t>any</a:t>
            </a:r>
            <a:r>
              <a:rPr lang="fr-FR" dirty="0"/>
              <a:t> Server</a:t>
            </a:r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7920D31A-AA3F-94C7-F07C-147A2CE3BB95}"/>
              </a:ext>
            </a:extLst>
          </p:cNvPr>
          <p:cNvSpPr/>
          <p:nvPr/>
        </p:nvSpPr>
        <p:spPr>
          <a:xfrm rot="1385850">
            <a:off x="6287356" y="4160821"/>
            <a:ext cx="1462577" cy="18813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126EA602-2BEB-BE6E-8844-3405E124663B}"/>
              </a:ext>
            </a:extLst>
          </p:cNvPr>
          <p:cNvSpPr/>
          <p:nvPr/>
        </p:nvSpPr>
        <p:spPr>
          <a:xfrm>
            <a:off x="6397824" y="4578461"/>
            <a:ext cx="1234518" cy="226239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1DED1DF7-90F3-3F6B-5000-BF869B94F253}"/>
              </a:ext>
            </a:extLst>
          </p:cNvPr>
          <p:cNvSpPr/>
          <p:nvPr/>
        </p:nvSpPr>
        <p:spPr>
          <a:xfrm rot="19658094">
            <a:off x="6802704" y="4973071"/>
            <a:ext cx="995152" cy="17138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Cylinder 19">
            <a:extLst>
              <a:ext uri="{FF2B5EF4-FFF2-40B4-BE49-F238E27FC236}">
                <a16:creationId xmlns:a16="http://schemas.microsoft.com/office/drawing/2014/main" id="{3DB78457-638C-5D44-5963-93E734A169D7}"/>
              </a:ext>
            </a:extLst>
          </p:cNvPr>
          <p:cNvSpPr/>
          <p:nvPr/>
        </p:nvSpPr>
        <p:spPr>
          <a:xfrm>
            <a:off x="7995796" y="4281054"/>
            <a:ext cx="598196" cy="746815"/>
          </a:xfrm>
          <a:prstGeom prst="ca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FAD4226-A9C5-8BC7-AE88-125485FAD325}"/>
              </a:ext>
            </a:extLst>
          </p:cNvPr>
          <p:cNvSpPr txBox="1"/>
          <p:nvPr/>
        </p:nvSpPr>
        <p:spPr>
          <a:xfrm>
            <a:off x="7682457" y="5331507"/>
            <a:ext cx="333944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need</a:t>
            </a:r>
            <a:r>
              <a:rPr lang="fr-FR" dirty="0"/>
              <a:t> </a:t>
            </a:r>
            <a:r>
              <a:rPr lang="fr-FR" dirty="0" err="1"/>
              <a:t>centralised</a:t>
            </a:r>
            <a:r>
              <a:rPr lang="fr-FR" dirty="0"/>
              <a:t> </a:t>
            </a:r>
            <a:r>
              <a:rPr lang="fr-FR" dirty="0" err="1"/>
              <a:t>Database</a:t>
            </a:r>
            <a:r>
              <a:rPr lang="fr-FR" dirty="0"/>
              <a:t> !!</a:t>
            </a:r>
          </a:p>
          <a:p>
            <a:r>
              <a:rPr lang="fr-FR" dirty="0"/>
              <a:t>performance </a:t>
            </a:r>
            <a:r>
              <a:rPr lang="fr-FR" dirty="0" err="1"/>
              <a:t>Bottleneck</a:t>
            </a:r>
            <a:endParaRPr lang="fr-FR" dirty="0"/>
          </a:p>
          <a:p>
            <a:r>
              <a:rPr lang="fr-FR" dirty="0"/>
              <a:t>&amp; SPOF = "Single Point Of Failure"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DDAB75A-C2C4-A585-2E69-E7831B455C76}"/>
              </a:ext>
            </a:extLst>
          </p:cNvPr>
          <p:cNvSpPr txBox="1"/>
          <p:nvPr/>
        </p:nvSpPr>
        <p:spPr>
          <a:xfrm>
            <a:off x="5599368" y="5690688"/>
            <a:ext cx="1596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Statefull</a:t>
            </a:r>
            <a:r>
              <a:rPr lang="fr-FR" dirty="0"/>
              <a:t> server</a:t>
            </a:r>
          </a:p>
        </p:txBody>
      </p:sp>
    </p:spTree>
    <p:extLst>
      <p:ext uri="{BB962C8B-B14F-4D97-AF65-F5344CB8AC3E}">
        <p14:creationId xmlns:p14="http://schemas.microsoft.com/office/powerpoint/2010/main" val="1032528665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5D7BAD-890F-77DE-04BA-2BDE1A583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Conclusion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709E19-B43B-547B-6C6B-C3496E7653BE}"/>
              </a:ext>
            </a:extLst>
          </p:cNvPr>
          <p:cNvSpPr txBox="1"/>
          <p:nvPr/>
        </p:nvSpPr>
        <p:spPr>
          <a:xfrm>
            <a:off x="2360141" y="2125362"/>
            <a:ext cx="8245399" cy="3477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/>
              <a:t>JHipster</a:t>
            </a:r>
            <a:r>
              <a:rPr lang="fr-FR" sz="2000" dirty="0"/>
              <a:t> </a:t>
            </a:r>
            <a:r>
              <a:rPr lang="fr-FR" sz="2000" dirty="0" err="1"/>
              <a:t>is</a:t>
            </a:r>
            <a:r>
              <a:rPr lang="fr-FR" sz="2000" dirty="0"/>
              <a:t> ULTRA HIGH </a:t>
            </a:r>
            <a:r>
              <a:rPr lang="fr-FR" sz="2000" dirty="0" err="1"/>
              <a:t>quality</a:t>
            </a:r>
            <a:r>
              <a:rPr lang="fr-FR" sz="2000" dirty="0"/>
              <a:t> </a:t>
            </a:r>
            <a:r>
              <a:rPr lang="fr-FR" sz="2000" dirty="0" err="1"/>
              <a:t>generated</a:t>
            </a:r>
            <a:r>
              <a:rPr lang="fr-FR" sz="2000" dirty="0"/>
              <a:t> code</a:t>
            </a:r>
          </a:p>
          <a:p>
            <a:endParaRPr lang="fr-FR" sz="2000" dirty="0"/>
          </a:p>
          <a:p>
            <a:r>
              <a:rPr lang="fr-FR" sz="2000" dirty="0"/>
              <a:t>No compromise on Security</a:t>
            </a:r>
          </a:p>
          <a:p>
            <a:endParaRPr lang="fr-FR" sz="2000" dirty="0"/>
          </a:p>
          <a:p>
            <a:r>
              <a:rPr lang="fr-FR" sz="2000" dirty="0"/>
              <a:t>(</a:t>
            </a:r>
            <a:r>
              <a:rPr lang="fr-FR" sz="2000" dirty="0" err="1"/>
              <a:t>pretty</a:t>
            </a:r>
            <a:r>
              <a:rPr lang="fr-FR" sz="2000" dirty="0"/>
              <a:t> </a:t>
            </a:r>
            <a:r>
              <a:rPr lang="fr-FR" sz="2000" dirty="0" err="1"/>
              <a:t>difficult</a:t>
            </a:r>
            <a:r>
              <a:rPr lang="fr-FR" sz="2000" dirty="0"/>
              <a:t> to </a:t>
            </a:r>
            <a:r>
              <a:rPr lang="fr-FR" sz="2000" dirty="0" err="1"/>
              <a:t>read</a:t>
            </a:r>
            <a:r>
              <a:rPr lang="fr-FR" sz="2000" dirty="0"/>
              <a:t>, but </a:t>
            </a:r>
            <a:r>
              <a:rPr lang="fr-FR" sz="2000" dirty="0" err="1"/>
              <a:t>interresting</a:t>
            </a:r>
            <a:r>
              <a:rPr lang="fr-FR" sz="2000" dirty="0"/>
              <a:t> to </a:t>
            </a:r>
            <a:r>
              <a:rPr lang="fr-FR" sz="2000" dirty="0" err="1"/>
              <a:t>learn</a:t>
            </a:r>
            <a:r>
              <a:rPr lang="fr-FR" sz="2000" dirty="0"/>
              <a:t> new </a:t>
            </a:r>
            <a:r>
              <a:rPr lang="fr-FR" sz="2000" dirty="0" err="1"/>
              <a:t>things</a:t>
            </a:r>
            <a:r>
              <a:rPr lang="fr-FR" sz="2000" dirty="0"/>
              <a:t> </a:t>
            </a:r>
            <a:r>
              <a:rPr lang="fr-FR" sz="2000" dirty="0" err="1"/>
              <a:t>done</a:t>
            </a:r>
            <a:r>
              <a:rPr lang="fr-FR" sz="2000" dirty="0"/>
              <a:t> right)</a:t>
            </a:r>
          </a:p>
          <a:p>
            <a:endParaRPr lang="fr-FR" sz="2000" dirty="0"/>
          </a:p>
          <a:p>
            <a:endParaRPr lang="fr-FR" sz="2000" dirty="0"/>
          </a:p>
          <a:p>
            <a:r>
              <a:rPr lang="fr-FR" sz="2000" dirty="0" err="1"/>
              <a:t>There's</a:t>
            </a:r>
            <a:r>
              <a:rPr lang="fr-FR" sz="2000" dirty="0"/>
              <a:t> more to </a:t>
            </a:r>
            <a:r>
              <a:rPr lang="fr-FR" sz="2000" dirty="0" err="1"/>
              <a:t>it</a:t>
            </a:r>
            <a:endParaRPr lang="fr-FR" sz="2000" dirty="0"/>
          </a:p>
          <a:p>
            <a:r>
              <a:rPr lang="fr-FR" sz="2000" dirty="0"/>
              <a:t>- CRUD screen </a:t>
            </a:r>
            <a:r>
              <a:rPr lang="fr-FR" sz="2000" dirty="0" err="1"/>
              <a:t>generated</a:t>
            </a:r>
            <a:r>
              <a:rPr lang="fr-FR" sz="2000" dirty="0"/>
              <a:t> for </a:t>
            </a:r>
            <a:r>
              <a:rPr lang="fr-FR" sz="2000" dirty="0" err="1"/>
              <a:t>your</a:t>
            </a:r>
            <a:r>
              <a:rPr lang="fr-FR" sz="2000" dirty="0"/>
              <a:t> model</a:t>
            </a:r>
          </a:p>
          <a:p>
            <a:r>
              <a:rPr lang="fr-FR" sz="2000" dirty="0"/>
              <a:t>- can plug </a:t>
            </a:r>
            <a:r>
              <a:rPr lang="fr-FR" sz="2000" dirty="0" err="1"/>
              <a:t>other</a:t>
            </a:r>
            <a:r>
              <a:rPr lang="fr-FR" sz="2000" dirty="0"/>
              <a:t> frontend langages (</a:t>
            </a:r>
            <a:r>
              <a:rPr lang="fr-FR" sz="2000" dirty="0" err="1"/>
              <a:t>React</a:t>
            </a:r>
            <a:r>
              <a:rPr lang="fr-FR" sz="2000" dirty="0"/>
              <a:t>, </a:t>
            </a:r>
            <a:r>
              <a:rPr lang="fr-FR" sz="2000" dirty="0" err="1"/>
              <a:t>VueJs</a:t>
            </a:r>
            <a:r>
              <a:rPr lang="fr-FR" sz="2000" dirty="0"/>
              <a:t>)</a:t>
            </a:r>
          </a:p>
          <a:p>
            <a:r>
              <a:rPr lang="fr-FR" sz="2000" dirty="0"/>
              <a:t>- can plug </a:t>
            </a:r>
            <a:r>
              <a:rPr lang="fr-FR" sz="2000" dirty="0" err="1"/>
              <a:t>different</a:t>
            </a:r>
            <a:r>
              <a:rPr lang="fr-FR" sz="2000" dirty="0"/>
              <a:t> </a:t>
            </a:r>
            <a:r>
              <a:rPr lang="fr-FR" sz="2000" dirty="0" err="1"/>
              <a:t>security</a:t>
            </a:r>
            <a:r>
              <a:rPr lang="fr-FR" sz="2000" dirty="0"/>
              <a:t> mode:   OAuth2 or </a:t>
            </a:r>
            <a:r>
              <a:rPr lang="fr-FR" sz="2000" dirty="0" err="1"/>
              <a:t>old</a:t>
            </a:r>
            <a:r>
              <a:rPr lang="fr-FR" sz="2000" dirty="0"/>
              <a:t>-style "COOKIE </a:t>
            </a:r>
            <a:r>
              <a:rPr lang="fr-FR" sz="2000" dirty="0" err="1"/>
              <a:t>jsessionId</a:t>
            </a:r>
            <a:r>
              <a:rPr lang="fr-FR" sz="2000" dirty="0"/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1295640534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6412F0-A8F1-30B8-4B53-71CBE5015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Next </a:t>
            </a:r>
            <a:r>
              <a:rPr lang="fr-FR" dirty="0" err="1"/>
              <a:t>Steps</a:t>
            </a:r>
            <a:endParaRPr lang="fr-F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B41000-7C55-AF53-7207-36B986E83B0A}"/>
              </a:ext>
            </a:extLst>
          </p:cNvPr>
          <p:cNvSpPr txBox="1"/>
          <p:nvPr/>
        </p:nvSpPr>
        <p:spPr>
          <a:xfrm>
            <a:off x="2551670" y="2644346"/>
            <a:ext cx="7407862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/>
              <a:t>-  </a:t>
            </a:r>
            <a:r>
              <a:rPr lang="fr-FR" sz="2400" b="1" dirty="0" err="1"/>
              <a:t>Debugging</a:t>
            </a:r>
            <a:r>
              <a:rPr lang="fr-FR" sz="2400" b="1" dirty="0"/>
              <a:t> the  OAuth2  </a:t>
            </a:r>
            <a:r>
              <a:rPr lang="fr-FR" sz="2400" b="1" dirty="0" err="1"/>
              <a:t>security</a:t>
            </a:r>
            <a:r>
              <a:rPr lang="fr-FR" sz="2400" b="1" dirty="0"/>
              <a:t> mode</a:t>
            </a:r>
          </a:p>
          <a:p>
            <a:endParaRPr lang="fr-FR" sz="2400" dirty="0"/>
          </a:p>
          <a:p>
            <a:r>
              <a:rPr lang="fr-FR" sz="2400" dirty="0"/>
              <a:t>    the "login" page </a:t>
            </a:r>
            <a:r>
              <a:rPr lang="fr-FR" sz="2400" dirty="0" err="1"/>
              <a:t>is</a:t>
            </a:r>
            <a:r>
              <a:rPr lang="fr-FR" sz="2400" dirty="0"/>
              <a:t> not </a:t>
            </a:r>
            <a:r>
              <a:rPr lang="fr-FR" sz="2400" dirty="0" err="1"/>
              <a:t>hosted</a:t>
            </a:r>
            <a:r>
              <a:rPr lang="fr-FR" sz="2400" dirty="0"/>
              <a:t> in </a:t>
            </a:r>
            <a:r>
              <a:rPr lang="fr-FR" sz="2400" dirty="0" err="1"/>
              <a:t>your</a:t>
            </a:r>
            <a:r>
              <a:rPr lang="fr-FR" sz="2400" dirty="0"/>
              <a:t> </a:t>
            </a:r>
            <a:r>
              <a:rPr lang="fr-FR" sz="2400" dirty="0" err="1"/>
              <a:t>webapp</a:t>
            </a:r>
            <a:r>
              <a:rPr lang="fr-FR" sz="2400" dirty="0"/>
              <a:t>, </a:t>
            </a:r>
          </a:p>
          <a:p>
            <a:r>
              <a:rPr lang="fr-FR" sz="2400" dirty="0"/>
              <a:t>     </a:t>
            </a:r>
            <a:r>
              <a:rPr lang="fr-FR" sz="2400" dirty="0" err="1"/>
              <a:t>it</a:t>
            </a:r>
            <a:r>
              <a:rPr lang="fr-FR" sz="2400" dirty="0"/>
              <a:t> </a:t>
            </a:r>
            <a:r>
              <a:rPr lang="fr-FR" sz="2400" dirty="0" err="1"/>
              <a:t>is</a:t>
            </a:r>
            <a:r>
              <a:rPr lang="fr-FR" sz="2400" dirty="0"/>
              <a:t> </a:t>
            </a:r>
            <a:r>
              <a:rPr lang="fr-FR" sz="2400" dirty="0" err="1"/>
              <a:t>redirected</a:t>
            </a:r>
            <a:r>
              <a:rPr lang="fr-FR" sz="2400" dirty="0"/>
              <a:t> to </a:t>
            </a:r>
            <a:r>
              <a:rPr lang="fr-FR" sz="2400" dirty="0" err="1"/>
              <a:t>another</a:t>
            </a:r>
            <a:r>
              <a:rPr lang="fr-FR" sz="2400" dirty="0"/>
              <a:t> </a:t>
            </a:r>
            <a:r>
              <a:rPr lang="fr-FR" sz="2400" dirty="0" err="1"/>
              <a:t>trusted</a:t>
            </a:r>
            <a:r>
              <a:rPr lang="fr-FR" sz="2400" dirty="0"/>
              <a:t> </a:t>
            </a:r>
            <a:r>
              <a:rPr lang="fr-FR" sz="2400" dirty="0" err="1"/>
              <a:t>webapp</a:t>
            </a:r>
            <a:r>
              <a:rPr lang="fr-FR" sz="2400" dirty="0"/>
              <a:t>, </a:t>
            </a:r>
          </a:p>
          <a:p>
            <a:r>
              <a:rPr lang="fr-FR" sz="2400" dirty="0"/>
              <a:t>     for </a:t>
            </a:r>
            <a:r>
              <a:rPr lang="fr-FR" sz="2400" dirty="0" err="1"/>
              <a:t>example</a:t>
            </a:r>
            <a:r>
              <a:rPr lang="fr-FR" sz="2400" dirty="0"/>
              <a:t> "</a:t>
            </a:r>
            <a:r>
              <a:rPr lang="fr-FR" sz="2400" dirty="0" err="1"/>
              <a:t>FranceConnect</a:t>
            </a:r>
            <a:r>
              <a:rPr lang="fr-FR" sz="2400" dirty="0"/>
              <a:t>", "Google", "</a:t>
            </a:r>
            <a:r>
              <a:rPr lang="fr-FR" sz="2400" dirty="0" err="1"/>
              <a:t>github</a:t>
            </a:r>
            <a:r>
              <a:rPr lang="fr-FR" sz="2400" dirty="0"/>
              <a:t>", </a:t>
            </a:r>
            <a:r>
              <a:rPr lang="fr-FR" sz="2400" dirty="0" err="1"/>
              <a:t>etc</a:t>
            </a:r>
            <a:endParaRPr lang="fr-FR" sz="2400" dirty="0"/>
          </a:p>
          <a:p>
            <a:r>
              <a:rPr lang="fr-FR" sz="2400" dirty="0"/>
              <a:t>     </a:t>
            </a:r>
            <a:r>
              <a:rPr lang="fr-FR" sz="2400" dirty="0" err="1"/>
              <a:t>then</a:t>
            </a:r>
            <a:r>
              <a:rPr lang="fr-FR" sz="2400" dirty="0"/>
              <a:t> </a:t>
            </a:r>
            <a:r>
              <a:rPr lang="fr-FR" sz="2400" dirty="0" err="1"/>
              <a:t>redirecting</a:t>
            </a:r>
            <a:r>
              <a:rPr lang="fr-FR" sz="2400" dirty="0"/>
              <a:t> back to </a:t>
            </a:r>
            <a:r>
              <a:rPr lang="fr-FR" sz="2400" dirty="0" err="1"/>
              <a:t>your</a:t>
            </a:r>
            <a:r>
              <a:rPr lang="fr-FR" sz="2400" dirty="0"/>
              <a:t> </a:t>
            </a:r>
            <a:r>
              <a:rPr lang="fr-FR" sz="2400" dirty="0" err="1"/>
              <a:t>website</a:t>
            </a:r>
            <a:r>
              <a:rPr lang="fr-FR" sz="2400" dirty="0"/>
              <a:t> </a:t>
            </a:r>
            <a:r>
              <a:rPr lang="fr-FR" sz="2400" dirty="0" err="1"/>
              <a:t>with</a:t>
            </a:r>
            <a:r>
              <a:rPr lang="fr-FR" sz="2400" dirty="0"/>
              <a:t> a </a:t>
            </a:r>
            <a:r>
              <a:rPr lang="fr-FR" sz="2400" dirty="0" err="1"/>
              <a:t>token</a:t>
            </a:r>
            <a:endParaRPr lang="fr-FR" sz="2400" dirty="0"/>
          </a:p>
          <a:p>
            <a:endParaRPr lang="fr-FR" sz="2400" dirty="0"/>
          </a:p>
          <a:p>
            <a:r>
              <a:rPr lang="fr-FR" sz="2400" b="1" dirty="0"/>
              <a:t>- </a:t>
            </a:r>
            <a:r>
              <a:rPr lang="fr-FR" sz="2400" b="1" dirty="0" err="1"/>
              <a:t>Debugging</a:t>
            </a:r>
            <a:r>
              <a:rPr lang="fr-FR" sz="2400" b="1" dirty="0"/>
              <a:t> </a:t>
            </a:r>
            <a:r>
              <a:rPr lang="fr-FR" sz="2400" b="1" dirty="0" err="1"/>
              <a:t>old</a:t>
            </a:r>
            <a:r>
              <a:rPr lang="fr-FR" sz="2400" b="1" dirty="0"/>
              <a:t>-style COOKIE "</a:t>
            </a:r>
            <a:r>
              <a:rPr lang="fr-FR" sz="2400" b="1" dirty="0" err="1"/>
              <a:t>jsessionId</a:t>
            </a:r>
            <a:r>
              <a:rPr lang="fr-FR" sz="2400" b="1" dirty="0"/>
              <a:t>" </a:t>
            </a:r>
            <a:r>
              <a:rPr lang="fr-FR" sz="2400" b="1" dirty="0" err="1"/>
              <a:t>security</a:t>
            </a:r>
            <a:r>
              <a:rPr lang="fr-FR" sz="2400" b="1" dirty="0"/>
              <a:t> mode</a:t>
            </a:r>
          </a:p>
        </p:txBody>
      </p:sp>
    </p:spTree>
    <p:extLst>
      <p:ext uri="{BB962C8B-B14F-4D97-AF65-F5344CB8AC3E}">
        <p14:creationId xmlns:p14="http://schemas.microsoft.com/office/powerpoint/2010/main" val="1493835087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A59C83-696F-E173-2595-59EB09F666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75A90-EF60-2BDB-45C0-94B2D9E6F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7342"/>
            <a:ext cx="10515600" cy="871150"/>
          </a:xfrm>
        </p:spPr>
        <p:txBody>
          <a:bodyPr/>
          <a:lstStyle/>
          <a:p>
            <a:pPr algn="ctr"/>
            <a:r>
              <a:rPr lang="fr-FR" dirty="0"/>
              <a:t>Questions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B093F88-09B1-313B-E8B8-3036966D6CAD}"/>
              </a:ext>
            </a:extLst>
          </p:cNvPr>
          <p:cNvSpPr txBox="1"/>
          <p:nvPr/>
        </p:nvSpPr>
        <p:spPr>
          <a:xfrm>
            <a:off x="4232190" y="4448432"/>
            <a:ext cx="39782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arnaud.nauwynck@gmail.com</a:t>
            </a:r>
          </a:p>
        </p:txBody>
      </p:sp>
    </p:spTree>
    <p:extLst>
      <p:ext uri="{BB962C8B-B14F-4D97-AF65-F5344CB8AC3E}">
        <p14:creationId xmlns:p14="http://schemas.microsoft.com/office/powerpoint/2010/main" val="8272071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8504C-6B40-98DB-515D-E3013E8A1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6"/>
            <a:ext cx="10515600" cy="963052"/>
          </a:xfrm>
        </p:spPr>
        <p:txBody>
          <a:bodyPr>
            <a:normAutofit fontScale="90000"/>
          </a:bodyPr>
          <a:lstStyle/>
          <a:p>
            <a:pPr algn="ctr"/>
            <a:r>
              <a:rPr lang="fr-FR" dirty="0"/>
              <a:t>Lot of </a:t>
            </a:r>
            <a:r>
              <a:rPr lang="fr-FR" dirty="0" err="1"/>
              <a:t>npm</a:t>
            </a:r>
            <a:r>
              <a:rPr lang="fr-FR" dirty="0"/>
              <a:t> files (in </a:t>
            </a:r>
            <a:r>
              <a:rPr lang="fr-FR" dirty="0" err="1"/>
              <a:t>node_modules</a:t>
            </a:r>
            <a:r>
              <a:rPr lang="fr-FR" dirty="0"/>
              <a:t>/**)</a:t>
            </a:r>
            <a:br>
              <a:rPr lang="fr-FR" dirty="0"/>
            </a:br>
            <a:r>
              <a:rPr lang="fr-FR" dirty="0"/>
              <a:t>… but ok .</a:t>
            </a:r>
            <a:r>
              <a:rPr lang="fr-FR" dirty="0" err="1"/>
              <a:t>gitignore</a:t>
            </a:r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711512-EC81-F643-1D2D-9380504FF1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859" y="1281499"/>
            <a:ext cx="3257550" cy="6762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19803DE-7A29-E0AF-AF40-0B33D80FDF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859" y="2091047"/>
            <a:ext cx="5286375" cy="11144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D5EBCBB-7C0C-C5A7-399F-5778B00D0B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859" y="3338745"/>
            <a:ext cx="3038475" cy="30861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C9B661C-7941-6E1D-F009-F62672F7D3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83369" y="957688"/>
            <a:ext cx="2114550" cy="36957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7F2FC7D-F5E3-FF7E-DAA6-8476219E5FB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83369" y="4819301"/>
            <a:ext cx="2333625" cy="177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3250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A73C7-8DD4-C221-F8A8-4587B3E61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Src Files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0E4D19-894D-446C-756F-7DD94D6EB210}"/>
              </a:ext>
            </a:extLst>
          </p:cNvPr>
          <p:cNvSpPr txBox="1"/>
          <p:nvPr/>
        </p:nvSpPr>
        <p:spPr>
          <a:xfrm>
            <a:off x="5908430" y="2771335"/>
            <a:ext cx="3295261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  <a:p>
            <a:r>
              <a:rPr lang="fr-FR" dirty="0"/>
              <a:t>$ </a:t>
            </a:r>
            <a:r>
              <a:rPr lang="fr-FR" dirty="0" err="1"/>
              <a:t>find</a:t>
            </a:r>
            <a:r>
              <a:rPr lang="fr-FR" dirty="0"/>
              <a:t> src/main/java | </a:t>
            </a:r>
            <a:r>
              <a:rPr lang="fr-FR" dirty="0" err="1"/>
              <a:t>wc</a:t>
            </a:r>
            <a:r>
              <a:rPr lang="fr-FR" dirty="0"/>
              <a:t> -l</a:t>
            </a:r>
          </a:p>
          <a:p>
            <a:r>
              <a:rPr lang="fr-FR" dirty="0"/>
              <a:t>92</a:t>
            </a:r>
          </a:p>
          <a:p>
            <a:endParaRPr lang="fr-FR" dirty="0"/>
          </a:p>
          <a:p>
            <a:r>
              <a:rPr lang="fr-FR" dirty="0"/>
              <a:t>$ </a:t>
            </a:r>
            <a:r>
              <a:rPr lang="fr-FR" dirty="0" err="1"/>
              <a:t>find</a:t>
            </a:r>
            <a:r>
              <a:rPr lang="fr-FR" dirty="0"/>
              <a:t> src/main/</a:t>
            </a:r>
            <a:r>
              <a:rPr lang="fr-FR" dirty="0" err="1"/>
              <a:t>webapp</a:t>
            </a:r>
            <a:r>
              <a:rPr lang="fr-FR" dirty="0"/>
              <a:t> | </a:t>
            </a:r>
            <a:r>
              <a:rPr lang="fr-FR" dirty="0" err="1"/>
              <a:t>wc</a:t>
            </a:r>
            <a:r>
              <a:rPr lang="fr-FR" dirty="0"/>
              <a:t> -l</a:t>
            </a:r>
          </a:p>
          <a:p>
            <a:r>
              <a:rPr lang="fr-FR" dirty="0"/>
              <a:t>322</a:t>
            </a:r>
            <a:br>
              <a:rPr lang="fr-FR" dirty="0"/>
            </a:br>
            <a:br>
              <a:rPr lang="fr-FR" dirty="0"/>
            </a:br>
            <a:r>
              <a:rPr lang="en-US" dirty="0"/>
              <a:t>$ find </a:t>
            </a:r>
            <a:r>
              <a:rPr lang="en-US" dirty="0" err="1"/>
              <a:t>src</a:t>
            </a:r>
            <a:r>
              <a:rPr lang="en-US" dirty="0"/>
              <a:t>/main/resources | </a:t>
            </a:r>
            <a:r>
              <a:rPr lang="en-US" dirty="0" err="1"/>
              <a:t>wc</a:t>
            </a:r>
            <a:r>
              <a:rPr lang="en-US" dirty="0"/>
              <a:t> -l </a:t>
            </a:r>
          </a:p>
          <a:p>
            <a:r>
              <a:rPr lang="en-US" dirty="0"/>
              <a:t>29                                </a:t>
            </a:r>
          </a:p>
          <a:p>
            <a:r>
              <a:rPr lang="en-US" dirty="0"/>
              <a:t>                                  </a:t>
            </a:r>
          </a:p>
          <a:p>
            <a:r>
              <a:rPr lang="en-US" dirty="0"/>
              <a:t>$ find </a:t>
            </a:r>
            <a:r>
              <a:rPr lang="en-US" dirty="0" err="1"/>
              <a:t>src</a:t>
            </a:r>
            <a:r>
              <a:rPr lang="en-US" dirty="0"/>
              <a:t>/main/docker | </a:t>
            </a:r>
            <a:r>
              <a:rPr lang="en-US" dirty="0" err="1"/>
              <a:t>wc</a:t>
            </a:r>
            <a:r>
              <a:rPr lang="en-US" dirty="0"/>
              <a:t> -l    </a:t>
            </a:r>
          </a:p>
          <a:p>
            <a:r>
              <a:rPr lang="en-US" dirty="0"/>
              <a:t>20 </a:t>
            </a:r>
            <a:endParaRPr lang="fr-F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041B64-F0B4-F4C0-6BEB-CDE733978BA1}"/>
              </a:ext>
            </a:extLst>
          </p:cNvPr>
          <p:cNvSpPr txBox="1"/>
          <p:nvPr/>
        </p:nvSpPr>
        <p:spPr>
          <a:xfrm>
            <a:off x="3137095" y="3377695"/>
            <a:ext cx="224689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$ </a:t>
            </a:r>
            <a:r>
              <a:rPr lang="fr-FR" dirty="0" err="1"/>
              <a:t>find</a:t>
            </a:r>
            <a:r>
              <a:rPr lang="fr-FR" dirty="0"/>
              <a:t> src/main | </a:t>
            </a:r>
            <a:r>
              <a:rPr lang="fr-FR" dirty="0" err="1"/>
              <a:t>wc</a:t>
            </a:r>
            <a:r>
              <a:rPr lang="fr-FR" dirty="0"/>
              <a:t> -l</a:t>
            </a:r>
          </a:p>
          <a:p>
            <a:r>
              <a:rPr lang="fr-FR" dirty="0"/>
              <a:t>464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372536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1731</TotalTime>
  <Words>2439</Words>
  <Application>Microsoft Office PowerPoint</Application>
  <PresentationFormat>Widescreen</PresentationFormat>
  <Paragraphs>359</Paragraphs>
  <Slides>79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79</vt:i4>
      </vt:variant>
    </vt:vector>
  </HeadingPairs>
  <TitlesOfParts>
    <vt:vector size="83" baseType="lpstr">
      <vt:lpstr>Arial</vt:lpstr>
      <vt:lpstr>Calibri</vt:lpstr>
      <vt:lpstr>Calibri Light</vt:lpstr>
      <vt:lpstr>Office Theme</vt:lpstr>
      <vt:lpstr>Angular WebApp Security with JWT</vt:lpstr>
      <vt:lpstr>Step 1: create Jhipster app</vt:lpstr>
      <vt:lpstr>Choose App Type &gt; Security Type</vt:lpstr>
      <vt:lpstr>End Choices (Db, Angular, Maven, ..)</vt:lpstr>
      <vt:lpstr>Start Generating</vt:lpstr>
      <vt:lpstr>Finished Generating</vt:lpstr>
      <vt:lpstr>Created Files</vt:lpstr>
      <vt:lpstr>Lot of npm files (in node_modules/**) … but ok .gitignore</vt:lpstr>
      <vt:lpstr>Src Files</vt:lpstr>
      <vt:lpstr>Created Files - Categories</vt:lpstr>
      <vt:lpstr>Launching Backend:  mvn -Pdev spring-boot:run</vt:lpstr>
      <vt:lpstr>Launching Frontend: npm run start   (= ng serve)</vt:lpstr>
      <vt:lpstr>Home page - not logged-in </vt:lpstr>
      <vt:lpstr>Click sign-in  =&gt; /login  page</vt:lpstr>
      <vt:lpstr>Home Page after logged-in</vt:lpstr>
      <vt:lpstr>Debuging Security from "Http" viewpoint</vt:lpstr>
      <vt:lpstr>Chrome Dev Tools &gt; Network</vt:lpstr>
      <vt:lpstr>Sign Out =&gt; NO Http call</vt:lpstr>
      <vt:lpstr>Sign-in =&gt; 3 Http Requests</vt:lpstr>
      <vt:lpstr>Request [1/3]: Http GET /api/account no auth Header =&gt; 401 Unauthorized</vt:lpstr>
      <vt:lpstr>Notice : why first Failing http GET /api/account ?</vt:lpstr>
      <vt:lpstr>Request [2/3]: Http POST /api/authenticate with request Body = { username, password }</vt:lpstr>
      <vt:lpstr>Request [2/3] Response Body: { jwt token }</vt:lpstr>
      <vt:lpstr>Request [3/3]: Http GET /api/account =&gt; status code: 200 OK</vt:lpstr>
      <vt:lpstr>Difference between Failing Request [1/3] and Success Request [3/3] (Authenticated)</vt:lpstr>
      <vt:lpstr>Request [3/3]: /api/account Response Body: Detailed Information on Account</vt:lpstr>
      <vt:lpstr>Http Request status 200..  ONLY If authenticated + authorized</vt:lpstr>
      <vt:lpstr>NOTICE Request [2/3] ... special  explicit configuration on server to allow  "un-authenticated"</vt:lpstr>
      <vt:lpstr>Backend Security Config   .permitAll()  for special methods</vt:lpstr>
      <vt:lpstr>Backend Code for Http POST /api/authenticate ... check password then create a JWT Token</vt:lpstr>
      <vt:lpstr>Analysis of a JWT Token</vt:lpstr>
      <vt:lpstr>JWT Token Part 1:  token sign algorithm</vt:lpstr>
      <vt:lpstr>JWT Token Part 2:  token data</vt:lpstr>
      <vt:lpstr>JWT Token Part 3:  Cryptographic Signature</vt:lpstr>
      <vt:lpstr>Webapp keep JWT Token + Info</vt:lpstr>
      <vt:lpstr>Login Page Component Html</vt:lpstr>
      <vt:lpstr>LoginComponent TypeScript</vt:lpstr>
      <vt:lpstr>login() / logout() High Level Facade Code</vt:lpstr>
      <vt:lpstr>Low Level Http Code + Response</vt:lpstr>
      <vt:lpstr>Storing JWT Token</vt:lpstr>
      <vt:lpstr>Stored JWT Available for later Http Calls</vt:lpstr>
      <vt:lpstr>Viewing SessionStorage  with Chrome Devtools</vt:lpstr>
      <vt:lpstr>Sign-in with "rememberMe" option</vt:lpstr>
      <vt:lpstr>rememberMe =&gt; JWT in LocalStorage</vt:lpstr>
      <vt:lpstr>LocalStorage :  resist to a Close Browser Tab + Re-Open ( != SessionStorage, purged)</vt:lpstr>
      <vt:lpstr>SessionStorage =&gt; auto purge on Close Tab</vt:lpstr>
      <vt:lpstr>On Sign-Out  =&gt; All Security information must be cleared! (Local + Session)</vt:lpstr>
      <vt:lpstr>Passing JWT back in Http Rest API Calls</vt:lpstr>
      <vt:lpstr>Debugging Authenticated Rest API Calls</vt:lpstr>
      <vt:lpstr>Header "Authorization: Bearer ${token}" ...</vt:lpstr>
      <vt:lpstr>Minimalist Check using Curl</vt:lpstr>
      <vt:lpstr>Full Curl Command ... can simplify</vt:lpstr>
      <vt:lpstr>Check Minimalist Curl Command</vt:lpstr>
      <vt:lpstr>HttpClient Code in Angular : NO extra Code for Header !</vt:lpstr>
      <vt:lpstr>HttpClient ... using Http Interceptors</vt:lpstr>
      <vt:lpstr>List of Dependency Injected HttpInterceptors </vt:lpstr>
      <vt:lpstr>AuthInterceptor</vt:lpstr>
      <vt:lpstr>Displaying Angular Features Conditionaly on Authenticated / Authorized</vt:lpstr>
      <vt:lpstr>@if (account()) { .. }  @else  { .. }</vt:lpstr>
      <vt:lpstr>account()  signal computed from accountService.getAuthenticationState()</vt:lpstr>
      <vt:lpstr>AccountService.authenticationState ... computed from http GET /api/account reponse</vt:lpstr>
      <vt:lpstr>Caching Detailed Account Info  of current User (Bearer of JWT)</vt:lpstr>
      <vt:lpstr>http GET /api/account (caching called just after POST /api/authenticate)</vt:lpstr>
      <vt:lpstr>Response of http GET /api/account :  detailed Information</vt:lpstr>
      <vt:lpstr>Notice "authorities" :  [ ROLE_ADMIN, ROLE_USER, .. ] </vt:lpstr>
      <vt:lpstr>hasAnyAuthority : check if authorized for a Role</vt:lpstr>
      <vt:lpstr>Showing Menu "Administration" when having ROLE_ADMIN</vt:lpstr>
      <vt:lpstr>PowerPoint Presentation</vt:lpstr>
      <vt:lpstr>Hiding Menu "Administration"  when not logged-in</vt:lpstr>
      <vt:lpstr>Showing/Hiding Features based on Role</vt:lpstr>
      <vt:lpstr>Code for Directive  *jhiHasAnyAuthority=".."</vt:lpstr>
      <vt:lpstr>Network &amp; Infrastructure Deployments Options</vt:lpstr>
      <vt:lpstr>Reminder: Public/Private Asymetric Cryptography</vt:lpstr>
      <vt:lpstr>Signing a JWT Token = need the Private Cryptographic Key (+ cpu)</vt:lpstr>
      <vt:lpstr>Checking JWT   = need only Public Cryptographic Key (+ cpu)</vt:lpstr>
      <vt:lpstr>JWT .. easy to deploy Stateless Servers</vt:lpstr>
      <vt:lpstr>Conclusion</vt:lpstr>
      <vt:lpstr>Next Steps</vt:lpstr>
      <vt:lpstr>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Reverse Engineering Jhipster SpringBoot Security</dc:title>
  <dc:creator>arnaud.nauwynck@gmail.com</dc:creator>
  <cp:lastModifiedBy>NAUWYNCK Arnaud</cp:lastModifiedBy>
  <cp:revision>25</cp:revision>
  <dcterms:created xsi:type="dcterms:W3CDTF">2022-05-19T11:53:27Z</dcterms:created>
  <dcterms:modified xsi:type="dcterms:W3CDTF">2024-11-21T19:18:50Z</dcterms:modified>
</cp:coreProperties>
</file>

<file path=docProps/thumbnail.jpeg>
</file>